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92" r:id="rId3"/>
    <p:sldId id="258" r:id="rId4"/>
    <p:sldId id="259" r:id="rId5"/>
    <p:sldId id="257" r:id="rId6"/>
    <p:sldId id="261" r:id="rId7"/>
    <p:sldId id="262" r:id="rId8"/>
    <p:sldId id="260" r:id="rId9"/>
    <p:sldId id="263" r:id="rId10"/>
    <p:sldId id="264" r:id="rId11"/>
    <p:sldId id="265" r:id="rId12"/>
    <p:sldId id="266" r:id="rId13"/>
    <p:sldId id="268" r:id="rId14"/>
    <p:sldId id="267" r:id="rId15"/>
    <p:sldId id="298" r:id="rId16"/>
    <p:sldId id="299" r:id="rId17"/>
    <p:sldId id="300" r:id="rId18"/>
    <p:sldId id="301" r:id="rId19"/>
    <p:sldId id="302" r:id="rId20"/>
    <p:sldId id="303" r:id="rId21"/>
    <p:sldId id="304" r:id="rId22"/>
    <p:sldId id="305" r:id="rId23"/>
    <p:sldId id="306" r:id="rId24"/>
    <p:sldId id="307" r:id="rId25"/>
    <p:sldId id="308" r:id="rId26"/>
    <p:sldId id="269" r:id="rId27"/>
    <p:sldId id="270" r:id="rId28"/>
    <p:sldId id="271" r:id="rId29"/>
    <p:sldId id="272" r:id="rId30"/>
    <p:sldId id="273" r:id="rId31"/>
    <p:sldId id="274" r:id="rId32"/>
    <p:sldId id="275" r:id="rId33"/>
    <p:sldId id="276" r:id="rId34"/>
    <p:sldId id="278" r:id="rId35"/>
    <p:sldId id="279" r:id="rId36"/>
    <p:sldId id="281" r:id="rId37"/>
    <p:sldId id="283" r:id="rId38"/>
    <p:sldId id="284" r:id="rId39"/>
    <p:sldId id="285" r:id="rId40"/>
    <p:sldId id="286" r:id="rId41"/>
    <p:sldId id="288" r:id="rId42"/>
    <p:sldId id="295" r:id="rId43"/>
    <p:sldId id="290" r:id="rId44"/>
    <p:sldId id="296" r:id="rId45"/>
    <p:sldId id="293" r:id="rId46"/>
    <p:sldId id="294" r:id="rId47"/>
    <p:sldId id="297"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958C2E-7B62-47FA-9F0C-6315E2F85213}" type="datetimeFigureOut">
              <a:rPr lang="en-US" smtClean="0"/>
              <a:pPr/>
              <a:t>3/2/2016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84F8B-021A-4A04-BB17-FEC671A211A2}" type="slidenum">
              <a:rPr lang="en-US" smtClean="0"/>
              <a:pPr/>
              <a:t>‹#›</a:t>
            </a:fld>
            <a:endParaRPr lang="en-US"/>
          </a:p>
        </p:txBody>
      </p:sp>
    </p:spTree>
    <p:extLst>
      <p:ext uri="{BB962C8B-B14F-4D97-AF65-F5344CB8AC3E}">
        <p14:creationId xmlns:p14="http://schemas.microsoft.com/office/powerpoint/2010/main" xmlns="" val="98505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2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74631015-60AA-427E-A77E-589C8E2E75C5}" type="slidenum">
              <a:rPr lang="en-US">
                <a:latin typeface="Calibri" pitchFamily="34" charset="0"/>
              </a:rPr>
              <a:pPr eaLnBrk="1" hangingPunct="1"/>
              <a:t>37</a:t>
            </a:fld>
            <a:endParaRPr lang="en-US">
              <a:latin typeface="Calibri" pitchFamily="34" charset="0"/>
            </a:endParaRPr>
          </a:p>
        </p:txBody>
      </p:sp>
      <p:sp>
        <p:nvSpPr>
          <p:cNvPr id="2765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endParaRPr lang="en-US" sz="3600">
              <a:latin typeface="Calibri" pitchFamily="34" charset="0"/>
            </a:endParaRPr>
          </a:p>
        </p:txBody>
      </p:sp>
      <p:sp>
        <p:nvSpPr>
          <p:cNvPr id="27652" name="Text Box 2"/>
          <p:cNvSpPr>
            <a:spLocks noGrp="1" noChangeArrowheads="1"/>
          </p:cNvSpPr>
          <p:nvPr>
            <p:ph type="body"/>
          </p:nvPr>
        </p:nvSpPr>
        <p:spPr bwMode="auto">
          <a:xfrm>
            <a:off x="685800" y="2960688"/>
            <a:ext cx="5486400" cy="58181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57240" rIns="90000" bIns="46800" numCol="1" anchor="t" anchorCtr="0" compatLnSpc="1">
            <a:prstTxWarp prst="textNoShape">
              <a:avLst/>
            </a:prstTxWarp>
          </a:bodyPr>
          <a:lstStyle/>
          <a:p>
            <a:pPr eaLnBrk="1" hangingPunct="1">
              <a:lnSpc>
                <a:spcPct val="93000"/>
              </a:lnSpc>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Evolution:</a:t>
            </a:r>
          </a:p>
          <a:p>
            <a:pPr eaLnBrk="1" hangingPunct="1">
              <a:lnSpc>
                <a:spcPct val="93000"/>
              </a:lnSpc>
              <a:spcBef>
                <a:spcPts val="450"/>
              </a:spcBef>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In traditional telephony networks the focus was on connecting wires. </a:t>
            </a:r>
            <a:r>
              <a:rPr lang="en-GB" smtClean="0">
                <a:ea typeface="ＭＳ Ｐゴシック" pitchFamily="34" charset="-128"/>
                <a:cs typeface="Arial" charset="0"/>
              </a:rPr>
              <a:t>The major breakthrough was moving to automatic switching.</a:t>
            </a:r>
          </a:p>
          <a:p>
            <a:pPr eaLnBrk="1" hangingPunct="1">
              <a:lnSpc>
                <a:spcPct val="93000"/>
              </a:lnSpc>
              <a:spcBef>
                <a:spcPts val="450"/>
              </a:spcBef>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In Internet the focus has been on interconnecting nodes via a packet switched network. The original design did not take mobility and security into account.</a:t>
            </a:r>
          </a:p>
          <a:p>
            <a:pPr eaLnBrk="1" hangingPunct="1">
              <a:lnSpc>
                <a:spcPct val="93000"/>
              </a:lnSpc>
              <a:spcBef>
                <a:spcPts val="450"/>
              </a:spcBef>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In the Future Internet, which SAIL addresses, the vision is to focus on networking of information.</a:t>
            </a:r>
          </a:p>
          <a:p>
            <a:pPr eaLnBrk="1" hangingPunct="1">
              <a:lnSpc>
                <a:spcPct val="93000"/>
              </a:lnSpc>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dirty="0" smtClean="0">
              <a:ea typeface="ＭＳ Ｐゴシック" pitchFamily="34" charset="-128"/>
              <a:cs typeface="Arial" charset="0"/>
            </a:endParaRPr>
          </a:p>
          <a:p>
            <a:pPr eaLnBrk="1" hangingPunct="1">
              <a:lnSpc>
                <a:spcPct val="93000"/>
              </a:lnSpc>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Networking of Information:</a:t>
            </a:r>
          </a:p>
          <a:p>
            <a:pPr eaLnBrk="1" hangingPunct="1">
              <a:lnSpc>
                <a:spcPct val="93000"/>
              </a:lnSpc>
              <a:spcBef>
                <a:spcPts val="450"/>
              </a:spcBef>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It is the </a:t>
            </a:r>
            <a:r>
              <a:rPr lang="en-GB" b="1" dirty="0" smtClean="0">
                <a:ea typeface="ＭＳ Ｐゴシック" pitchFamily="34" charset="-128"/>
                <a:cs typeface="Arial" charset="0"/>
              </a:rPr>
              <a:t>information</a:t>
            </a:r>
            <a:r>
              <a:rPr lang="en-GB" dirty="0" smtClean="0">
                <a:ea typeface="ＭＳ Ｐゴシック" pitchFamily="34" charset="-128"/>
                <a:cs typeface="Arial" charset="0"/>
              </a:rPr>
              <a:t> that is important to users, not the nodes</a:t>
            </a:r>
          </a:p>
          <a:p>
            <a:pPr marL="433388" lvl="1" eaLnBrk="1" hangingPunct="1">
              <a:lnSpc>
                <a:spcPct val="93000"/>
              </a:lnSpc>
              <a:spcBef>
                <a:spcPts val="450"/>
              </a:spcBef>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And the quality and properties of that information</a:t>
            </a:r>
          </a:p>
          <a:p>
            <a:pPr eaLnBrk="1" hangingPunct="1">
              <a:lnSpc>
                <a:spcPct val="93000"/>
              </a:lnSpc>
              <a:spcBef>
                <a:spcPts val="450"/>
              </a:spcBef>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Where it </a:t>
            </a:r>
            <a:r>
              <a:rPr lang="en-GB" b="1" dirty="0" smtClean="0">
                <a:ea typeface="ＭＳ Ｐゴシック" pitchFamily="34" charset="-128"/>
                <a:cs typeface="Arial" charset="0"/>
              </a:rPr>
              <a:t>came from</a:t>
            </a:r>
            <a:r>
              <a:rPr lang="en-GB" dirty="0" smtClean="0">
                <a:ea typeface="ＭＳ Ｐゴシック" pitchFamily="34" charset="-128"/>
                <a:cs typeface="Arial" charset="0"/>
              </a:rPr>
              <a:t> is less important</a:t>
            </a:r>
          </a:p>
          <a:p>
            <a:pPr marL="433388" lvl="1" eaLnBrk="1" hangingPunct="1">
              <a:lnSpc>
                <a:spcPct val="93000"/>
              </a:lnSpc>
              <a:spcBef>
                <a:spcPts val="450"/>
              </a:spcBef>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As long as it has the desired properties, including authenticity</a:t>
            </a:r>
          </a:p>
          <a:p>
            <a:pPr eaLnBrk="1" hangingPunct="1">
              <a:lnSpc>
                <a:spcPct val="93000"/>
              </a:lnSpc>
              <a:spcBef>
                <a:spcPts val="450"/>
              </a:spcBef>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ea typeface="ＭＳ Ｐゴシック" pitchFamily="34" charset="-128"/>
                <a:cs typeface="Arial" charset="0"/>
              </a:rPr>
              <a:t>As the architecture focuses on the information objects themselves the underlying network infrastructure needs to transparently support things like mobility, </a:t>
            </a:r>
            <a:r>
              <a:rPr lang="en-GB" dirty="0" err="1" smtClean="0">
                <a:ea typeface="ＭＳ Ｐゴシック" pitchFamily="34" charset="-128"/>
                <a:cs typeface="Arial" charset="0"/>
              </a:rPr>
              <a:t>multihoming</a:t>
            </a:r>
            <a:r>
              <a:rPr lang="en-GB" dirty="0" smtClean="0">
                <a:ea typeface="ＭＳ Ｐゴシック" pitchFamily="34" charset="-128"/>
                <a:cs typeface="Arial" charset="0"/>
              </a:rPr>
              <a:t> and security.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B62C721-24B2-4C29-AD0B-EDDBA82B4471}" type="datetimeFigureOut">
              <a:rPr lang="en-US" smtClean="0"/>
              <a:pPr/>
              <a:t>3/2/2016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770B335-BFEE-40F7-825E-EDEFE0288FCF}"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wipe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B62C721-24B2-4C29-AD0B-EDDBA82B4471}" type="datetimeFigureOut">
              <a:rPr lang="en-US" smtClean="0"/>
              <a:pPr/>
              <a:t>3/2/2016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0B335-BFEE-40F7-825E-EDEFE0288FCF}" type="slidenum">
              <a:rPr lang="en-US" smtClean="0"/>
              <a:pPr/>
              <a:t>‹#›</a:t>
            </a:fld>
            <a:endParaRPr lang="en-US"/>
          </a:p>
        </p:txBody>
      </p:sp>
    </p:spTree>
  </p:cSld>
  <p:clrMapOvr>
    <a:masterClrMapping/>
  </p:clrMapOvr>
  <p:transition>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B62C721-24B2-4C29-AD0B-EDDBA82B4471}" type="datetimeFigureOut">
              <a:rPr lang="en-US" smtClean="0"/>
              <a:pPr/>
              <a:t>3/2/2016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0B335-BFEE-40F7-825E-EDEFE0288FCF}" type="slidenum">
              <a:rPr lang="en-US" smtClean="0"/>
              <a:pPr/>
              <a:t>‹#›</a:t>
            </a:fld>
            <a:endParaRPr lang="en-US"/>
          </a:p>
        </p:txBody>
      </p:sp>
    </p:spTree>
  </p:cSld>
  <p:clrMapOvr>
    <a:masterClrMapping/>
  </p:clrMapOvr>
  <p:transition>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B62C721-24B2-4C29-AD0B-EDDBA82B4471}" type="datetimeFigureOut">
              <a:rPr lang="en-US" smtClean="0"/>
              <a:pPr/>
              <a:t>3/2/2016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0B335-BFEE-40F7-825E-EDEFE0288FCF}" type="slidenum">
              <a:rPr lang="en-US" smtClean="0"/>
              <a:pPr/>
              <a:t>‹#›</a:t>
            </a:fld>
            <a:endParaRPr lang="en-US"/>
          </a:p>
        </p:txBody>
      </p:sp>
    </p:spTree>
  </p:cSld>
  <p:clrMapOvr>
    <a:masterClrMapping/>
  </p:clrMapOvr>
  <p:transition>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B62C721-24B2-4C29-AD0B-EDDBA82B4471}" type="datetimeFigureOut">
              <a:rPr lang="en-US" smtClean="0"/>
              <a:pPr/>
              <a:t>3/2/2016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0B335-BFEE-40F7-825E-EDEFE0288FCF}"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B62C721-24B2-4C29-AD0B-EDDBA82B4471}" type="datetimeFigureOut">
              <a:rPr lang="en-US" smtClean="0"/>
              <a:pPr/>
              <a:t>3/2/2016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70B335-BFEE-40F7-825E-EDEFE0288FCF}" type="slidenum">
              <a:rPr lang="en-US" smtClean="0"/>
              <a:pPr/>
              <a:t>‹#›</a:t>
            </a:fld>
            <a:endParaRPr lang="en-US"/>
          </a:p>
        </p:txBody>
      </p:sp>
    </p:spTree>
  </p:cSld>
  <p:clrMapOvr>
    <a:masterClrMapping/>
  </p:clrMapOvr>
  <p:transition>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B62C721-24B2-4C29-AD0B-EDDBA82B4471}" type="datetimeFigureOut">
              <a:rPr lang="en-US" smtClean="0"/>
              <a:pPr/>
              <a:t>3/2/2016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70B335-BFEE-40F7-825E-EDEFE0288FCF}" type="slidenum">
              <a:rPr lang="en-US" smtClean="0"/>
              <a:pPr/>
              <a:t>‹#›</a:t>
            </a:fld>
            <a:endParaRPr lang="en-US"/>
          </a:p>
        </p:txBody>
      </p:sp>
    </p:spTree>
  </p:cSld>
  <p:clrMapOvr>
    <a:masterClrMapping/>
  </p:clrMapOvr>
  <p:transition>
    <p:wipe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B62C721-24B2-4C29-AD0B-EDDBA82B4471}" type="datetimeFigureOut">
              <a:rPr lang="en-US" smtClean="0"/>
              <a:pPr/>
              <a:t>3/2/2016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70B335-BFEE-40F7-825E-EDEFE0288FCF}" type="slidenum">
              <a:rPr lang="en-US" smtClean="0"/>
              <a:pPr/>
              <a:t>‹#›</a:t>
            </a:fld>
            <a:endParaRPr lang="en-US"/>
          </a:p>
        </p:txBody>
      </p:sp>
    </p:spTree>
  </p:cSld>
  <p:clrMapOvr>
    <a:masterClrMapping/>
  </p:clrMapOvr>
  <p:transition>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2C721-24B2-4C29-AD0B-EDDBA82B4471}" type="datetimeFigureOut">
              <a:rPr lang="en-US" smtClean="0"/>
              <a:pPr/>
              <a:t>3/2/2016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70B335-BFEE-40F7-825E-EDEFE0288FCF}" type="slidenum">
              <a:rPr lang="en-US" smtClean="0"/>
              <a:pPr/>
              <a:t>‹#›</a:t>
            </a:fld>
            <a:endParaRPr lang="en-US"/>
          </a:p>
        </p:txBody>
      </p:sp>
    </p:spTree>
  </p:cSld>
  <p:clrMapOvr>
    <a:masterClrMapping/>
  </p:clrMapOvr>
  <p:transition>
    <p:wipe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B62C721-24B2-4C29-AD0B-EDDBA82B4471}" type="datetimeFigureOut">
              <a:rPr lang="en-US" smtClean="0"/>
              <a:pPr/>
              <a:t>3/2/2016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70B335-BFEE-40F7-825E-EDEFE0288FCF}" type="slidenum">
              <a:rPr lang="en-US" smtClean="0"/>
              <a:pPr/>
              <a:t>‹#›</a:t>
            </a:fld>
            <a:endParaRPr lang="en-US"/>
          </a:p>
        </p:txBody>
      </p:sp>
    </p:spTree>
  </p:cSld>
  <p:clrMapOvr>
    <a:masterClrMapping/>
  </p:clrMapOvr>
  <p:transition>
    <p:wipe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B62C721-24B2-4C29-AD0B-EDDBA82B4471}" type="datetimeFigureOut">
              <a:rPr lang="en-US" smtClean="0"/>
              <a:pPr/>
              <a:t>3/2/2016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770B335-BFEE-40F7-825E-EDEFE0288FCF}"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p:wipe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B62C721-24B2-4C29-AD0B-EDDBA82B4471}" type="datetimeFigureOut">
              <a:rPr lang="en-US" smtClean="0"/>
              <a:pPr/>
              <a:t>3/2/2016</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770B335-BFEE-40F7-825E-EDEFE0288FCF}"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dir="d"/>
  </p:transition>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0" y="167045"/>
            <a:ext cx="9144000" cy="4770537"/>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DEPARTMENT OF INFORMATION TECHNOLOGY</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SEMINAR REPORT</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ON</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3600" b="1" dirty="0" smtClean="0">
                <a:latin typeface="Times New Roman" pitchFamily="18" charset="0"/>
                <a:cs typeface="Times New Roman" pitchFamily="18" charset="0"/>
              </a:rPr>
              <a:t>An </a:t>
            </a:r>
            <a:r>
              <a:rPr lang="en-US" sz="3600" b="1" dirty="0" err="1" smtClean="0">
                <a:latin typeface="Times New Roman" pitchFamily="18" charset="0"/>
                <a:cs typeface="Times New Roman" pitchFamily="18" charset="0"/>
              </a:rPr>
              <a:t>IoT</a:t>
            </a:r>
            <a:r>
              <a:rPr lang="en-US" sz="3600" b="1" dirty="0" smtClean="0">
                <a:latin typeface="Times New Roman" pitchFamily="18" charset="0"/>
                <a:cs typeface="Times New Roman" pitchFamily="18" charset="0"/>
              </a:rPr>
              <a:t> Based User Centric Ecosystem for </a:t>
            </a:r>
            <a:r>
              <a:rPr lang="en-US" sz="3600" b="1" dirty="0" smtClean="0">
                <a:latin typeface="Times New Roman" pitchFamily="18" charset="0"/>
                <a:cs typeface="Times New Roman" pitchFamily="18" charset="0"/>
              </a:rPr>
              <a:t>Heterogeneous Smart Home Environments.</a:t>
            </a:r>
            <a:endParaRPr kumimoji="0" lang="en-US" sz="3600" b="1"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OF</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T.E. ( INFORMATION TECHNOLOGY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(Academic Year: 2015-2016)</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SUBMITTED BY</a:t>
            </a:r>
            <a:endParaRPr lang="en-US" sz="1400" b="1" dirty="0" smtClean="0">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cs typeface="Arial" pitchFamily="34" charset="0"/>
              </a:rPr>
              <a:t>Tejas Naik</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cs typeface="Arial" pitchFamily="34" charset="0"/>
              </a:rPr>
              <a:t>   Sarvanan G</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cs typeface="Arial" pitchFamily="34" charset="0"/>
              </a:rPr>
              <a:t>  </a:t>
            </a:r>
            <a:r>
              <a:rPr lang="en-US" sz="1600" b="1" dirty="0" err="1" smtClean="0">
                <a:latin typeface="Arial" pitchFamily="34" charset="0"/>
                <a:cs typeface="Arial" pitchFamily="34" charset="0"/>
              </a:rPr>
              <a:t>Smit</a:t>
            </a:r>
            <a:r>
              <a:rPr lang="en-US" sz="1600" b="1" dirty="0" smtClean="0">
                <a:latin typeface="Arial" pitchFamily="34" charset="0"/>
                <a:cs typeface="Arial" pitchFamily="34" charset="0"/>
              </a:rPr>
              <a:t> </a:t>
            </a:r>
            <a:r>
              <a:rPr lang="en-US" sz="1600" b="1" dirty="0" err="1" smtClean="0">
                <a:latin typeface="Arial" pitchFamily="34" charset="0"/>
                <a:cs typeface="Arial" pitchFamily="34" charset="0"/>
              </a:rPr>
              <a:t>Sheth</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cs typeface="Arial" pitchFamily="34" charset="0"/>
              </a:rPr>
              <a:t>  </a:t>
            </a:r>
            <a:r>
              <a:rPr lang="en-US" sz="1600" b="1" dirty="0" err="1" smtClean="0">
                <a:latin typeface="Arial" pitchFamily="34" charset="0"/>
                <a:cs typeface="Arial" pitchFamily="34" charset="0"/>
              </a:rPr>
              <a:t>Abhinav</a:t>
            </a:r>
            <a:r>
              <a:rPr lang="en-US" sz="1600" b="1" dirty="0" smtClean="0">
                <a:latin typeface="Arial" pitchFamily="34" charset="0"/>
                <a:cs typeface="Arial" pitchFamily="34" charset="0"/>
              </a:rPr>
              <a:t> </a:t>
            </a:r>
            <a:r>
              <a:rPr lang="en-US" sz="1600" b="1" dirty="0" err="1" smtClean="0">
                <a:latin typeface="Arial" pitchFamily="34" charset="0"/>
                <a:cs typeface="Arial" pitchFamily="34" charset="0"/>
              </a:rPr>
              <a:t>Shirore</a:t>
            </a:r>
            <a:endParaRPr lang="en-US" sz="1600" b="1" dirty="0" smtClean="0">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GUIDED BY</a:t>
            </a:r>
            <a:endParaRPr kumimoji="0" lang="en-US" sz="18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Prof</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 </a:t>
            </a:r>
            <a:r>
              <a:rPr lang="en-US" b="1" dirty="0" smtClean="0">
                <a:latin typeface="Times New Roman" pitchFamily="18" charset="0"/>
                <a:cs typeface="Times New Roman" pitchFamily="18" charset="0"/>
              </a:rPr>
              <a:t>T.A. </a:t>
            </a:r>
            <a:r>
              <a:rPr lang="en-US" b="1" dirty="0" err="1" smtClean="0">
                <a:latin typeface="Times New Roman" pitchFamily="18" charset="0"/>
                <a:cs typeface="Times New Roman" pitchFamily="18" charset="0"/>
              </a:rPr>
              <a:t>Rane</a:t>
            </a:r>
            <a:endParaRPr kumimoji="0" lang="en-US"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6865" name="Picture 1" descr="pict"/>
          <p:cNvPicPr>
            <a:picLocks noChangeAspect="1" noChangeArrowheads="1"/>
          </p:cNvPicPr>
          <p:nvPr/>
        </p:nvPicPr>
        <p:blipFill>
          <a:blip r:embed="rId2" cstate="print">
            <a:lum bright="6000"/>
          </a:blip>
          <a:srcRect/>
          <a:stretch>
            <a:fillRect/>
          </a:stretch>
        </p:blipFill>
        <p:spPr bwMode="auto">
          <a:xfrm>
            <a:off x="3962400" y="4724400"/>
            <a:ext cx="1295400" cy="1107267"/>
          </a:xfrm>
          <a:prstGeom prst="rect">
            <a:avLst/>
          </a:prstGeom>
          <a:noFill/>
        </p:spPr>
      </p:pic>
      <p:sp>
        <p:nvSpPr>
          <p:cNvPr id="36867" name="Rectangle 3"/>
          <p:cNvSpPr>
            <a:spLocks noChangeArrowheads="1"/>
          </p:cNvSpPr>
          <p:nvPr/>
        </p:nvSpPr>
        <p:spPr bwMode="auto">
          <a:xfrm>
            <a:off x="0" y="5565338"/>
            <a:ext cx="9144000" cy="12926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743200" algn="ctr"/>
                <a:tab pos="5486400" algn="r"/>
              </a:tabLst>
            </a:pPr>
            <a:endParaRPr kumimoji="0" lang="en-US" sz="18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2743200" algn="ctr"/>
                <a:tab pos="5486400" algn="r"/>
              </a:tabLst>
            </a:pPr>
            <a:r>
              <a:rPr kumimoji="0" lang="en-US"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Society for Computer Technology &amp; Research’s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743200" algn="ctr"/>
                <a:tab pos="5486400" algn="r"/>
              </a:tabLst>
            </a:pPr>
            <a:r>
              <a:rPr kumimoji="0" lang="en-US" sz="18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PUNE INSTITUTE OF COMPUTER TECHNOLOGY</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743200" algn="ctr"/>
                <a:tab pos="5486400" algn="r"/>
              </a:tabLst>
            </a:pPr>
            <a:r>
              <a:rPr kumimoji="0" lang="en-US" sz="14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Savitribai</a:t>
            </a: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4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Phule</a:t>
            </a: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University of </a:t>
            </a:r>
            <a:r>
              <a:rPr kumimoji="0" lang="en-US" sz="14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Pune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743200" algn="ctr"/>
                <a:tab pos="5486400" algn="r"/>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(2015-2016)</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8229600" cy="1143000"/>
          </a:xfrm>
        </p:spPr>
        <p:txBody>
          <a:bodyPr/>
          <a:lstStyle/>
          <a:p>
            <a:r>
              <a:rPr lang="en-US" b="1" dirty="0" smtClean="0"/>
              <a:t>Multi-Protocol Middleware</a:t>
            </a:r>
            <a:endParaRPr lang="en-US" b="1" dirty="0"/>
          </a:p>
        </p:txBody>
      </p:sp>
      <p:sp>
        <p:nvSpPr>
          <p:cNvPr id="3" name="Content Placeholder 2"/>
          <p:cNvSpPr>
            <a:spLocks noGrp="1"/>
          </p:cNvSpPr>
          <p:nvPr>
            <p:ph idx="1"/>
          </p:nvPr>
        </p:nvSpPr>
        <p:spPr>
          <a:xfrm>
            <a:off x="228600" y="1600200"/>
            <a:ext cx="8458200" cy="5486400"/>
          </a:xfrm>
        </p:spPr>
        <p:txBody>
          <a:bodyPr>
            <a:normAutofit/>
          </a:bodyPr>
          <a:lstStyle/>
          <a:p>
            <a:r>
              <a:rPr lang="en-US" sz="2200" dirty="0" smtClean="0">
                <a:latin typeface="Times New Roman" pitchFamily="18" charset="0"/>
                <a:cs typeface="Times New Roman" pitchFamily="18" charset="0"/>
              </a:rPr>
              <a:t>The multi-protocol middleware is the software component through which both the location-aware services and the mobile application are able to interact with the home devices. </a:t>
            </a: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The main feature of the middleware is the ability to abstract the heterogeneity of the underlying technologies, providing a common interface to the upper layers.</a:t>
            </a:r>
          </a:p>
          <a:p>
            <a:pPr>
              <a:buNone/>
            </a:pPr>
            <a:r>
              <a:rPr lang="en-US" sz="2200" dirty="0" smtClean="0">
                <a:latin typeface="Times New Roman" pitchFamily="18" charset="0"/>
                <a:cs typeface="Times New Roman" pitchFamily="18" charset="0"/>
              </a:rPr>
              <a:t> </a:t>
            </a:r>
          </a:p>
          <a:p>
            <a:r>
              <a:rPr lang="en-US" sz="2200" dirty="0" smtClean="0">
                <a:latin typeface="Times New Roman" pitchFamily="18" charset="0"/>
                <a:cs typeface="Times New Roman" pitchFamily="18" charset="0"/>
              </a:rPr>
              <a:t>It allows to transparently communicate with heterogeneous technologies. To make possible this kind of approach, the middleware is equipped with appropriate software modules, the adapters, which are able to communicate with the IoT technologies according to the respective standards and protocols</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smtClean="0"/>
              <a:t>Middleware Protocol in IoT</a:t>
            </a:r>
            <a:endParaRPr lang="en-US" b="1" dirty="0"/>
          </a:p>
        </p:txBody>
      </p:sp>
      <p:sp>
        <p:nvSpPr>
          <p:cNvPr id="5" name="Content Placeholder 4"/>
          <p:cNvSpPr>
            <a:spLocks noGrp="1"/>
          </p:cNvSpPr>
          <p:nvPr>
            <p:ph idx="1"/>
          </p:nvPr>
        </p:nvSpPr>
        <p:spPr>
          <a:xfrm>
            <a:off x="0" y="1295400"/>
            <a:ext cx="8686800" cy="5562600"/>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000" dirty="0" smtClean="0"/>
          </a:p>
          <a:p>
            <a:endParaRPr lang="en-US" sz="1000" dirty="0" smtClean="0"/>
          </a:p>
          <a:p>
            <a:pPr>
              <a:buNone/>
            </a:pPr>
            <a:r>
              <a:rPr lang="en-US" sz="1000" dirty="0" smtClean="0">
                <a:latin typeface="Times New Roman" pitchFamily="18" charset="0"/>
                <a:cs typeface="Times New Roman" pitchFamily="18" charset="0"/>
              </a:rPr>
              <a:t>                                                                                                   Middleware Protocol (http://www.ecnmag.com/)</a:t>
            </a:r>
            <a:endParaRPr lang="en-US" sz="1000" dirty="0">
              <a:latin typeface="Times New Roman" pitchFamily="18" charset="0"/>
              <a:cs typeface="Times New Roman" pitchFamily="18" charset="0"/>
            </a:endParaRPr>
          </a:p>
        </p:txBody>
      </p:sp>
      <p:pic>
        <p:nvPicPr>
          <p:cNvPr id="34819" name="Picture 3" descr="E:\seminar pics\the-digital-oilfield-using-iot-to-reduce-costs-in-an-era-of-decreasing-oil-prices-powered-by-sap-s4-hana-66-638.jpg"/>
          <p:cNvPicPr>
            <a:picLocks noChangeAspect="1" noChangeArrowheads="1"/>
          </p:cNvPicPr>
          <p:nvPr/>
        </p:nvPicPr>
        <p:blipFill>
          <a:blip r:embed="rId2" cstate="print"/>
          <a:srcRect/>
          <a:stretch>
            <a:fillRect/>
          </a:stretch>
        </p:blipFill>
        <p:spPr bwMode="auto">
          <a:xfrm>
            <a:off x="457200" y="2057400"/>
            <a:ext cx="7962074" cy="4114800"/>
          </a:xfrm>
          <a:prstGeom prst="rect">
            <a:avLst/>
          </a:prstGeom>
          <a:noFill/>
        </p:spPr>
      </p:pic>
    </p:spTree>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7848600" cy="1143000"/>
          </a:xfrm>
        </p:spPr>
        <p:txBody>
          <a:bodyPr>
            <a:normAutofit/>
          </a:bodyPr>
          <a:lstStyle/>
          <a:p>
            <a:r>
              <a:rPr lang="en-US" sz="4400" b="1" dirty="0" smtClean="0">
                <a:latin typeface="Times New Roman" pitchFamily="18" charset="0"/>
                <a:cs typeface="Times New Roman" pitchFamily="18" charset="0"/>
              </a:rPr>
              <a:t>Concepts for Smart Homes</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229600" cy="4389120"/>
          </a:xfrm>
        </p:spPr>
        <p:txBody>
          <a:bodyPr>
            <a:noAutofit/>
          </a:bodyPr>
          <a:lstStyle/>
          <a:p>
            <a:endParaRPr lang="en-US" sz="2200" b="1" dirty="0" smtClean="0">
              <a:latin typeface="Times New Roman" pitchFamily="18" charset="0"/>
              <a:cs typeface="Times New Roman" pitchFamily="18" charset="0"/>
            </a:endParaRPr>
          </a:p>
          <a:p>
            <a:endParaRPr lang="en-US" sz="2200" b="1" dirty="0" smtClean="0">
              <a:latin typeface="Times New Roman" pitchFamily="18" charset="0"/>
              <a:cs typeface="Times New Roman" pitchFamily="18" charset="0"/>
            </a:endParaRPr>
          </a:p>
          <a:p>
            <a:r>
              <a:rPr lang="en-US" sz="2200" b="1" dirty="0" smtClean="0">
                <a:latin typeface="Times New Roman" pitchFamily="18" charset="0"/>
                <a:cs typeface="Times New Roman" pitchFamily="18" charset="0"/>
              </a:rPr>
              <a:t>Indoor Localization: </a:t>
            </a:r>
          </a:p>
          <a:p>
            <a:endParaRPr lang="en-US" sz="2200" b="1" dirty="0" smtClean="0">
              <a:latin typeface="Times New Roman" pitchFamily="18" charset="0"/>
              <a:cs typeface="Times New Roman" pitchFamily="18" charset="0"/>
            </a:endParaRPr>
          </a:p>
          <a:p>
            <a:r>
              <a:rPr lang="en-US" sz="2200" b="1" dirty="0" smtClean="0">
                <a:latin typeface="Times New Roman" pitchFamily="18" charset="0"/>
                <a:cs typeface="Times New Roman" pitchFamily="18" charset="0"/>
              </a:rPr>
              <a:t>M2M Communication:</a:t>
            </a:r>
          </a:p>
          <a:p>
            <a:pPr lvl="1">
              <a:buNone/>
            </a:pPr>
            <a:r>
              <a:rPr lang="en-US" sz="2200" dirty="0" smtClean="0">
                <a:latin typeface="Times New Roman" pitchFamily="18" charset="0"/>
                <a:cs typeface="Times New Roman" pitchFamily="18" charset="0"/>
              </a:rPr>
              <a:t>.</a:t>
            </a:r>
          </a:p>
          <a:p>
            <a:r>
              <a:rPr lang="en-US" sz="2200" b="1" dirty="0" smtClean="0">
                <a:latin typeface="Times New Roman" pitchFamily="18" charset="0"/>
                <a:cs typeface="Times New Roman" pitchFamily="18" charset="0"/>
              </a:rPr>
              <a:t>ICN(Information Centric Networking)</a:t>
            </a:r>
          </a:p>
          <a:p>
            <a:pPr lvl="1">
              <a:buNone/>
            </a:pPr>
            <a:endParaRPr lang="en-US" sz="2200" dirty="0" smtClean="0">
              <a:latin typeface="Times New Roman" pitchFamily="18" charset="0"/>
              <a:cs typeface="Times New Roman" pitchFamily="18" charset="0"/>
            </a:endParaRPr>
          </a:p>
          <a:p>
            <a:pPr lvl="1">
              <a:buNone/>
            </a:pPr>
            <a:endParaRPr lang="en-US" sz="2200" dirty="0" smtClean="0">
              <a:latin typeface="Times New Roman" pitchFamily="18" charset="0"/>
              <a:cs typeface="Times New Roman" pitchFamily="18" charset="0"/>
            </a:endParaRPr>
          </a:p>
          <a:p>
            <a:pPr lvl="1">
              <a:buNone/>
            </a:pPr>
            <a:r>
              <a:rPr lang="en-US" sz="2200" dirty="0" smtClean="0">
                <a:latin typeface="Times New Roman" pitchFamily="18" charset="0"/>
                <a:cs typeface="Times New Roman" pitchFamily="18" charset="0"/>
              </a:rPr>
              <a:t> </a:t>
            </a:r>
            <a:endParaRPr lang="en-US" sz="22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143000"/>
          </a:xfrm>
        </p:spPr>
        <p:txBody>
          <a:bodyPr>
            <a:normAutofit/>
          </a:bodyPr>
          <a:lstStyle/>
          <a:p>
            <a:pPr algn="ctr"/>
            <a:r>
              <a:rPr lang="en-US" sz="4400" b="1" dirty="0" smtClean="0">
                <a:latin typeface="Times New Roman" pitchFamily="18" charset="0"/>
                <a:cs typeface="Times New Roman" pitchFamily="18" charset="0"/>
              </a:rPr>
              <a:t>        Indoor Localization</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1905000"/>
            <a:ext cx="8458200" cy="5334000"/>
          </a:xfrm>
        </p:spPr>
        <p:txBody>
          <a:bodyPr/>
          <a:lstStyle/>
          <a:p>
            <a:pPr>
              <a:buNone/>
            </a:pPr>
            <a:r>
              <a:rPr lang="en-US" dirty="0" smtClean="0"/>
              <a:t>   </a:t>
            </a:r>
          </a:p>
          <a:p>
            <a:pPr>
              <a:buNone/>
            </a:pPr>
            <a:r>
              <a:rPr lang="en-US" dirty="0" smtClean="0"/>
              <a:t> </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r>
              <a:rPr lang="en-US" sz="1000" dirty="0" smtClean="0"/>
              <a:t>                   Indoor  Localization Location of Sensors (http://www.ecnmag.com/)</a:t>
            </a:r>
            <a:endParaRPr lang="en-US" dirty="0" smtClean="0"/>
          </a:p>
        </p:txBody>
      </p:sp>
      <p:pic>
        <p:nvPicPr>
          <p:cNvPr id="37890" name="Picture 2" descr="http://www.cs.cmu.edu/~chenren/images/passiveLoc.png"/>
          <p:cNvPicPr>
            <a:picLocks noChangeAspect="1" noChangeArrowheads="1"/>
          </p:cNvPicPr>
          <p:nvPr/>
        </p:nvPicPr>
        <p:blipFill>
          <a:blip r:embed="rId2" cstate="print"/>
          <a:srcRect/>
          <a:stretch>
            <a:fillRect/>
          </a:stretch>
        </p:blipFill>
        <p:spPr bwMode="auto">
          <a:xfrm>
            <a:off x="1143000" y="1981200"/>
            <a:ext cx="7036594" cy="4372252"/>
          </a:xfrm>
          <a:prstGeom prst="rect">
            <a:avLst/>
          </a:prstGeom>
          <a:noFill/>
        </p:spPr>
      </p:pic>
    </p:spTree>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http://www.digikey.com/en/articles/techzone/2012/apr/~/media/Images/Article%20Library/TechZone%20Articles/2012/April/Modular%20Choices%20Simplify%20and%20FutureProof%20M2M%20WiFi%20and%20ZigBee%20Connectivity/article-2012april-modular-choices-simplify-fig2.jpg"/>
          <p:cNvPicPr>
            <a:picLocks noChangeAspect="1" noChangeArrowheads="1"/>
          </p:cNvPicPr>
          <p:nvPr/>
        </p:nvPicPr>
        <p:blipFill>
          <a:blip r:embed="rId2" cstate="print"/>
          <a:srcRect/>
          <a:stretch>
            <a:fillRect/>
          </a:stretch>
        </p:blipFill>
        <p:spPr bwMode="auto">
          <a:xfrm>
            <a:off x="4572000" y="1981200"/>
            <a:ext cx="4572000" cy="4459734"/>
          </a:xfrm>
          <a:prstGeom prst="rect">
            <a:avLst/>
          </a:prstGeom>
          <a:noFill/>
        </p:spPr>
      </p:pic>
      <p:sp>
        <p:nvSpPr>
          <p:cNvPr id="7" name="Text Placeholder 6"/>
          <p:cNvSpPr>
            <a:spLocks noGrp="1"/>
          </p:cNvSpPr>
          <p:nvPr>
            <p:ph type="body" idx="1"/>
          </p:nvPr>
        </p:nvSpPr>
        <p:spPr>
          <a:xfrm>
            <a:off x="381000" y="1295400"/>
            <a:ext cx="4040188" cy="659352"/>
          </a:xfrm>
        </p:spPr>
        <p:txBody>
          <a:bodyPr/>
          <a:lstStyle/>
          <a:p>
            <a:r>
              <a:rPr lang="en-US" dirty="0" smtClean="0"/>
              <a:t>Information Centric Networking</a:t>
            </a:r>
            <a:endParaRPr lang="en-US" dirty="0"/>
          </a:p>
        </p:txBody>
      </p:sp>
      <p:sp>
        <p:nvSpPr>
          <p:cNvPr id="9" name="Text Placeholder 8"/>
          <p:cNvSpPr>
            <a:spLocks noGrp="1"/>
          </p:cNvSpPr>
          <p:nvPr>
            <p:ph type="body" sz="half" idx="3"/>
          </p:nvPr>
        </p:nvSpPr>
        <p:spPr>
          <a:xfrm>
            <a:off x="4648200" y="1066800"/>
            <a:ext cx="4041775" cy="654843"/>
          </a:xfrm>
        </p:spPr>
        <p:txBody>
          <a:bodyPr/>
          <a:lstStyle/>
          <a:p>
            <a:r>
              <a:rPr lang="en-US" dirty="0" smtClean="0"/>
              <a:t>M2M Communication</a:t>
            </a:r>
            <a:endParaRPr lang="en-US" dirty="0"/>
          </a:p>
        </p:txBody>
      </p:sp>
      <p:sp>
        <p:nvSpPr>
          <p:cNvPr id="10" name="Content Placeholder 9"/>
          <p:cNvSpPr>
            <a:spLocks noGrp="1"/>
          </p:cNvSpPr>
          <p:nvPr>
            <p:ph sz="quarter" idx="4"/>
          </p:nvPr>
        </p:nvSpPr>
        <p:spPr>
          <a:xfrm>
            <a:off x="4648200" y="2514600"/>
            <a:ext cx="4038600" cy="43434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sz="1000" dirty="0" smtClean="0"/>
              <a:t>                   Machine to machine (http://www.ecnmag.com/)</a:t>
            </a:r>
            <a:endParaRPr lang="en-US" sz="1000" dirty="0"/>
          </a:p>
        </p:txBody>
      </p:sp>
      <p:pic>
        <p:nvPicPr>
          <p:cNvPr id="35845" name="Picture 5" descr="E:\seminar pics\informationcentric-networking-and-relaton-to-legal-and-regulatory-issues-5-728.jpg"/>
          <p:cNvPicPr>
            <a:picLocks noGrp="1" noChangeAspect="1" noChangeArrowheads="1"/>
          </p:cNvPicPr>
          <p:nvPr>
            <p:ph sz="quarter" idx="2"/>
          </p:nvPr>
        </p:nvPicPr>
        <p:blipFill>
          <a:blip r:embed="rId3" cstate="print"/>
          <a:srcRect/>
          <a:stretch>
            <a:fillRect/>
          </a:stretch>
        </p:blipFill>
        <p:spPr bwMode="auto">
          <a:xfrm>
            <a:off x="0" y="2438400"/>
            <a:ext cx="4141465" cy="3733800"/>
          </a:xfrm>
          <a:prstGeom prst="rect">
            <a:avLst/>
          </a:prstGeom>
          <a:noFill/>
        </p:spPr>
      </p:pic>
    </p:spTree>
  </p:cSld>
  <p:clrMapOvr>
    <a:masterClrMapping/>
  </p:clrMapOvr>
  <p:transition>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04800"/>
            <a:ext cx="8839200" cy="1470025"/>
          </a:xfrm>
        </p:spPr>
        <p:txBody>
          <a:bodyPr>
            <a:noAutofit/>
          </a:bodyPr>
          <a:lstStyle/>
          <a:p>
            <a:pPr algn="ctr"/>
            <a:r>
              <a:rPr lang="en-US" sz="4400" dirty="0">
                <a:latin typeface="Times New Roman" pitchFamily="18" charset="0"/>
                <a:cs typeface="Times New Roman" pitchFamily="18" charset="0"/>
              </a:rPr>
              <a:t>Smart-Condo: Optimizing Sensor</a:t>
            </a:r>
            <a:br>
              <a:rPr lang="en-US" sz="4400" dirty="0">
                <a:latin typeface="Times New Roman" pitchFamily="18" charset="0"/>
                <a:cs typeface="Times New Roman" pitchFamily="18" charset="0"/>
              </a:rPr>
            </a:br>
            <a:r>
              <a:rPr lang="en-US" sz="4400" dirty="0">
                <a:latin typeface="Times New Roman" pitchFamily="18" charset="0"/>
                <a:cs typeface="Times New Roman" pitchFamily="18" charset="0"/>
              </a:rPr>
              <a:t>Placement for Indoor Localization</a:t>
            </a:r>
          </a:p>
        </p:txBody>
      </p:sp>
      <p:pic>
        <p:nvPicPr>
          <p:cNvPr id="24580" name="Picture 4" descr="http://auxtek.com/wp-content/uploads/2013/01/Smart_Home1.jpg"/>
          <p:cNvPicPr>
            <a:picLocks noChangeAspect="1" noChangeArrowheads="1"/>
          </p:cNvPicPr>
          <p:nvPr/>
        </p:nvPicPr>
        <p:blipFill>
          <a:blip r:embed="rId2" cstate="print"/>
          <a:srcRect/>
          <a:stretch>
            <a:fillRect/>
          </a:stretch>
        </p:blipFill>
        <p:spPr bwMode="auto">
          <a:xfrm>
            <a:off x="865031" y="2133600"/>
            <a:ext cx="7162800" cy="4517446"/>
          </a:xfrm>
          <a:prstGeom prst="rect">
            <a:avLst/>
          </a:prstGeom>
          <a:noFill/>
        </p:spPr>
      </p:pic>
    </p:spTree>
  </p:cSld>
  <p:clrMapOvr>
    <a:masterClrMapping/>
  </p:clrMapOvr>
  <p:transition>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b="1" dirty="0" smtClean="0">
                <a:latin typeface="Times New Roman" pitchFamily="18" charset="0"/>
                <a:cs typeface="Times New Roman" pitchFamily="18" charset="0"/>
              </a:rPr>
              <a:t>SMART-CONDO : INDOOR LOCALIZATION</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pPr algn="just"/>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H</a:t>
            </a:r>
            <a:r>
              <a:rPr lang="en-US" sz="2400" dirty="0" smtClean="0">
                <a:latin typeface="Times New Roman" pitchFamily="18" charset="0"/>
                <a:cs typeface="Times New Roman" pitchFamily="18" charset="0"/>
              </a:rPr>
              <a:t>ardware/software platform that aims to support and assist an individual in performing a variety of everyday tasks within his/her living space.</a:t>
            </a:r>
          </a:p>
          <a:p>
            <a:pPr algn="just"/>
            <a:r>
              <a:rPr lang="en-US" sz="2400" dirty="0" smtClean="0">
                <a:latin typeface="Times New Roman" pitchFamily="18" charset="0"/>
                <a:cs typeface="Times New Roman" pitchFamily="18" charset="0"/>
              </a:rPr>
              <a:t>The key </a:t>
            </a:r>
            <a:r>
              <a:rPr lang="en-US" sz="2400" dirty="0">
                <a:latin typeface="Times New Roman" pitchFamily="18" charset="0"/>
                <a:cs typeface="Times New Roman" pitchFamily="18" charset="0"/>
              </a:rPr>
              <a:t>to achieving this goal is being able to recognize the </a:t>
            </a:r>
            <a:r>
              <a:rPr lang="en-US" sz="2400" dirty="0" smtClean="0">
                <a:latin typeface="Times New Roman" pitchFamily="18" charset="0"/>
                <a:cs typeface="Times New Roman" pitchFamily="18" charset="0"/>
              </a:rPr>
              <a:t>individual’s general </a:t>
            </a:r>
            <a:r>
              <a:rPr lang="en-US" sz="2400" dirty="0">
                <a:latin typeface="Times New Roman" pitchFamily="18" charset="0"/>
                <a:cs typeface="Times New Roman" pitchFamily="18" charset="0"/>
              </a:rPr>
              <a:t>activities in real-time, without impeding </a:t>
            </a:r>
            <a:r>
              <a:rPr lang="en-US" sz="2400" dirty="0" smtClean="0">
                <a:latin typeface="Times New Roman" pitchFamily="18" charset="0"/>
                <a:cs typeface="Times New Roman" pitchFamily="18" charset="0"/>
              </a:rPr>
              <a:t>these activities </a:t>
            </a:r>
            <a:r>
              <a:rPr lang="en-US" sz="2400" dirty="0">
                <a:latin typeface="Times New Roman" pitchFamily="18" charset="0"/>
                <a:cs typeface="Times New Roman" pitchFamily="18" charset="0"/>
              </a:rPr>
              <a:t>or compromising privacy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Smart-Condo was conceived as a </a:t>
            </a:r>
            <a:r>
              <a:rPr lang="en-US" sz="2400" dirty="0" smtClean="0">
                <a:latin typeface="Times New Roman" pitchFamily="18" charset="0"/>
                <a:cs typeface="Times New Roman" pitchFamily="18" charset="0"/>
              </a:rPr>
              <a:t>multipurpose platform </a:t>
            </a:r>
            <a:r>
              <a:rPr lang="en-US" sz="2400" dirty="0">
                <a:latin typeface="Times New Roman" pitchFamily="18" charset="0"/>
                <a:cs typeface="Times New Roman" pitchFamily="18" charset="0"/>
              </a:rPr>
              <a:t>for a variety of services such as </a:t>
            </a:r>
            <a:r>
              <a:rPr lang="en-US" sz="2400" dirty="0" smtClean="0">
                <a:latin typeface="Times New Roman" pitchFamily="18" charset="0"/>
                <a:cs typeface="Times New Roman" pitchFamily="18" charset="0"/>
              </a:rPr>
              <a:t>location- </a:t>
            </a:r>
            <a:r>
              <a:rPr lang="en-US" sz="2400" dirty="0">
                <a:latin typeface="Times New Roman" pitchFamily="18" charset="0"/>
                <a:cs typeface="Times New Roman" pitchFamily="18" charset="0"/>
              </a:rPr>
              <a:t>and activity-recognition, alert generation, home automation, etc</a:t>
            </a:r>
            <a:r>
              <a:rPr lang="en-US" sz="2400" dirty="0" smtClean="0">
                <a:latin typeface="Times New Roman" pitchFamily="18" charset="0"/>
                <a:cs typeface="Times New Roman" pitchFamily="18" charset="0"/>
              </a:rPr>
              <a:t>. </a:t>
            </a:r>
          </a:p>
        </p:txBody>
      </p:sp>
    </p:spTree>
  </p:cSld>
  <p:clrMapOvr>
    <a:masterClrMapping/>
  </p:clrMapOvr>
  <p:transition>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Many of these services rely on accurate occupant localization and movement analysis. Our platform employs passive infrared (PIR) motion sensors due to the privacy-respecting nature of their operation, i.e., the only information captured is whether motion occurred within a sensor footprint. </a:t>
            </a:r>
          </a:p>
          <a:p>
            <a:pPr algn="just"/>
            <a:r>
              <a:rPr lang="en-US" sz="2400" dirty="0" smtClean="0">
                <a:latin typeface="Times New Roman" pitchFamily="18" charset="0"/>
                <a:cs typeface="Times New Roman" pitchFamily="18" charset="0"/>
              </a:rPr>
              <a:t>Such a technology is more likely to be accepted by users sensitive to video-surveillance techniques, but this benefit comes at the cost of lower localization accuracy.</a:t>
            </a:r>
          </a:p>
        </p:txBody>
      </p:sp>
    </p:spTree>
  </p:cSld>
  <p:clrMapOvr>
    <a:masterClrMapping/>
  </p:clrMapOvr>
  <p:transition>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MOBILITY MODELING</a:t>
            </a:r>
          </a:p>
        </p:txBody>
      </p:sp>
      <p:sp>
        <p:nvSpPr>
          <p:cNvPr id="3" name="Content Placeholder 2"/>
          <p:cNvSpPr>
            <a:spLocks noGrp="1"/>
          </p:cNvSpPr>
          <p:nvPr>
            <p:ph idx="1"/>
          </p:nvPr>
        </p:nvSpPr>
        <p:spPr/>
        <p:txBody>
          <a:bodyPr>
            <a:normAutofit/>
          </a:bodyPr>
          <a:lstStyle/>
          <a:p>
            <a:pPr marL="514350" indent="-514350">
              <a:buAutoNum type="alphaUcPeriod"/>
            </a:pPr>
            <a:endParaRPr lang="en-US" sz="2400" dirty="0" smtClean="0">
              <a:latin typeface="Times New Roman" pitchFamily="18" charset="0"/>
              <a:cs typeface="Times New Roman" pitchFamily="18" charset="0"/>
            </a:endParaRPr>
          </a:p>
          <a:p>
            <a:pPr marL="514350" indent="-514350">
              <a:buAutoNum type="alphaUcPeriod"/>
            </a:pPr>
            <a:r>
              <a:rPr lang="en-US" sz="2400" dirty="0" err="1" smtClean="0">
                <a:latin typeface="Times New Roman" pitchFamily="18" charset="0"/>
                <a:cs typeface="Times New Roman" pitchFamily="18" charset="0"/>
              </a:rPr>
              <a:t>Floorplan</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Color </a:t>
            </a:r>
            <a:r>
              <a:rPr lang="en-US" sz="2400" dirty="0" smtClean="0">
                <a:latin typeface="Times New Roman" pitchFamily="18" charset="0"/>
                <a:cs typeface="Times New Roman" pitchFamily="18" charset="0"/>
              </a:rPr>
              <a:t>Coding</a:t>
            </a:r>
          </a:p>
          <a:p>
            <a:pPr marL="514350" indent="-514350">
              <a:buAutoNum type="alphaUcPeriod"/>
            </a:pPr>
            <a:endParaRPr lang="en-US" sz="2400" dirty="0" smtClean="0">
              <a:latin typeface="Times New Roman" pitchFamily="18" charset="0"/>
              <a:cs typeface="Times New Roman" pitchFamily="18" charset="0"/>
            </a:endParaRPr>
          </a:p>
          <a:p>
            <a:pPr marL="514350" indent="-514350">
              <a:buAutoNum type="alphaUcPeriod"/>
            </a:pPr>
            <a:r>
              <a:rPr lang="en-US" sz="2400" dirty="0">
                <a:latin typeface="Times New Roman" pitchFamily="18" charset="0"/>
                <a:cs typeface="Times New Roman" pitchFamily="18" charset="0"/>
              </a:rPr>
              <a:t>Calculating Visitation </a:t>
            </a:r>
            <a:r>
              <a:rPr lang="en-US" sz="2400" dirty="0" smtClean="0">
                <a:latin typeface="Times New Roman" pitchFamily="18" charset="0"/>
                <a:cs typeface="Times New Roman" pitchFamily="18" charset="0"/>
              </a:rPr>
              <a:t>Frequencies</a:t>
            </a:r>
          </a:p>
        </p:txBody>
      </p:sp>
    </p:spTree>
  </p:cSld>
  <p:clrMapOvr>
    <a:masterClrMapping/>
  </p:clrMapOvr>
  <p:transition>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pPr algn="ctr"/>
            <a:r>
              <a:rPr lang="en-US" sz="4400" b="1" dirty="0" smtClean="0">
                <a:latin typeface="Times New Roman" pitchFamily="18" charset="0"/>
                <a:cs typeface="Times New Roman" pitchFamily="18" charset="0"/>
              </a:rPr>
              <a:t>Floor plan Color Coding </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O</a:t>
            </a:r>
            <a:r>
              <a:rPr lang="en-US" sz="2400" dirty="0" smtClean="0">
                <a:latin typeface="Times New Roman" pitchFamily="18" charset="0"/>
                <a:cs typeface="Times New Roman" pitchFamily="18" charset="0"/>
              </a:rPr>
              <a:t>bjects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Interest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Five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ypes of Objects:</a:t>
            </a:r>
          </a:p>
          <a:p>
            <a:pPr algn="just">
              <a:buNone/>
            </a:pPr>
            <a:r>
              <a:rPr lang="en-US" sz="2400" dirty="0" smtClean="0">
                <a:latin typeface="Times New Roman" pitchFamily="18" charset="0"/>
                <a:cs typeface="Times New Roman" pitchFamily="18" charset="0"/>
              </a:rPr>
              <a:t>	1</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Walls</a:t>
            </a:r>
          </a:p>
          <a:p>
            <a:pPr algn="just">
              <a:buNone/>
            </a:pPr>
            <a:r>
              <a:rPr lang="en-US" sz="2400" dirty="0" smtClean="0">
                <a:latin typeface="Times New Roman" pitchFamily="18" charset="0"/>
                <a:cs typeface="Times New Roman" pitchFamily="18" charset="0"/>
              </a:rPr>
              <a:t>	2. Doorways / Sliding Doors</a:t>
            </a:r>
          </a:p>
          <a:p>
            <a:pPr algn="just">
              <a:buNone/>
            </a:pPr>
            <a:r>
              <a:rPr lang="en-US" sz="2400" dirty="0" smtClean="0">
                <a:latin typeface="Times New Roman" pitchFamily="18" charset="0"/>
                <a:cs typeface="Times New Roman" pitchFamily="18" charset="0"/>
              </a:rPr>
              <a:t>	3. Impassable Fixed-Position Obstacles</a:t>
            </a:r>
            <a:r>
              <a:rPr lang="en-US" sz="2400" dirty="0">
                <a:latin typeface="Times New Roman" pitchFamily="18" charset="0"/>
                <a:cs typeface="Times New Roman" pitchFamily="18" charset="0"/>
              </a:rPr>
              <a:t>, i.e., all </a:t>
            </a:r>
            <a:r>
              <a:rPr lang="en-US" sz="2400" dirty="0" smtClean="0">
                <a:latin typeface="Times New Roman" pitchFamily="18" charset="0"/>
                <a:cs typeface="Times New Roman" pitchFamily="18" charset="0"/>
              </a:rPr>
              <a:t>large </a:t>
            </a:r>
            <a:r>
              <a:rPr lang="en-US" sz="2400" dirty="0">
                <a:latin typeface="Times New Roman" pitchFamily="18" charset="0"/>
                <a:cs typeface="Times New Roman" pitchFamily="18" charset="0"/>
              </a:rPr>
              <a:t>pieces </a:t>
            </a:r>
            <a:r>
              <a:rPr lang="en-US" sz="2400" dirty="0" smtClean="0">
                <a:latin typeface="Times New Roman" pitchFamily="18" charset="0"/>
                <a:cs typeface="Times New Roman" pitchFamily="18" charset="0"/>
              </a:rPr>
              <a:t>of   furniture</a:t>
            </a:r>
            <a:endParaRPr lang="en-US" sz="2400" dirty="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4. Obstacles </a:t>
            </a:r>
            <a:r>
              <a:rPr lang="en-US" sz="2400" dirty="0">
                <a:latin typeface="Times New Roman" pitchFamily="18" charset="0"/>
                <a:cs typeface="Times New Roman" pitchFamily="18" charset="0"/>
              </a:rPr>
              <a:t>that may </a:t>
            </a:r>
            <a:r>
              <a:rPr lang="en-US" sz="2400" dirty="0" smtClean="0">
                <a:latin typeface="Times New Roman" pitchFamily="18" charset="0"/>
                <a:cs typeface="Times New Roman" pitchFamily="18" charset="0"/>
              </a:rPr>
              <a:t>Frequently Change Positions, e.g</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t>
            </a:r>
            <a:r>
              <a:rPr lang="en-US" sz="2400" dirty="0" smtClean="0">
                <a:latin typeface="Times New Roman" pitchFamily="18" charset="0"/>
                <a:cs typeface="Times New Roman" pitchFamily="18" charset="0"/>
              </a:rPr>
              <a:t>hairs</a:t>
            </a: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5. Areas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Interest </a:t>
            </a:r>
            <a:r>
              <a:rPr lang="en-US" sz="2400" dirty="0">
                <a:latin typeface="Times New Roman" pitchFamily="18" charset="0"/>
                <a:cs typeface="Times New Roman" pitchFamily="18" charset="0"/>
              </a:rPr>
              <a:t>associated with every </a:t>
            </a:r>
            <a:r>
              <a:rPr lang="en-US" sz="2400" dirty="0" smtClean="0">
                <a:latin typeface="Times New Roman" pitchFamily="18" charset="0"/>
                <a:cs typeface="Times New Roman" pitchFamily="18" charset="0"/>
              </a:rPr>
              <a:t>Object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Interest</a:t>
            </a:r>
            <a:r>
              <a:rPr lang="en-US" sz="2400" dirty="0">
                <a:latin typeface="Times New Roman" pitchFamily="18" charset="0"/>
                <a:cs typeface="Times New Roman" pitchFamily="18" charset="0"/>
              </a:rPr>
              <a:t> (narrow strips next to the articles of furniture).</a:t>
            </a:r>
          </a:p>
        </p:txBody>
      </p:sp>
    </p:spTree>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latin typeface="Times New Roman" pitchFamily="18" charset="0"/>
                <a:cs typeface="Times New Roman" pitchFamily="18" charset="0"/>
              </a:rPr>
              <a:t>Agenda:</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Introduction to Home Automation</a:t>
            </a:r>
          </a:p>
          <a:p>
            <a:r>
              <a:rPr lang="en-US" sz="2400" dirty="0" smtClean="0">
                <a:latin typeface="Times New Roman" pitchFamily="18" charset="0"/>
                <a:cs typeface="Times New Roman" pitchFamily="18" charset="0"/>
              </a:rPr>
              <a:t>What is a Smart home?</a:t>
            </a:r>
          </a:p>
          <a:p>
            <a:r>
              <a:rPr lang="en-US" sz="2400" dirty="0" smtClean="0">
                <a:latin typeface="Times New Roman" pitchFamily="18" charset="0"/>
                <a:cs typeface="Times New Roman" pitchFamily="18" charset="0"/>
              </a:rPr>
              <a:t>Necessary Concepts for the implementation of a Smart Home</a:t>
            </a:r>
          </a:p>
          <a:p>
            <a:pPr marL="514350" indent="-514350">
              <a:buFont typeface="+mj-lt"/>
              <a:buAutoNum type="arabicParenR"/>
            </a:pPr>
            <a:r>
              <a:rPr lang="en-US" sz="2400" dirty="0" smtClean="0">
                <a:latin typeface="Times New Roman" pitchFamily="18" charset="0"/>
                <a:cs typeface="Times New Roman" pitchFamily="18" charset="0"/>
              </a:rPr>
              <a:t>Indoor Localization</a:t>
            </a:r>
          </a:p>
          <a:p>
            <a:pPr marL="514350" indent="-514350">
              <a:buFont typeface="+mj-lt"/>
              <a:buAutoNum type="arabicParenR"/>
            </a:pPr>
            <a:r>
              <a:rPr lang="en-US" sz="2400" dirty="0" smtClean="0">
                <a:latin typeface="Times New Roman" pitchFamily="18" charset="0"/>
                <a:cs typeface="Times New Roman" pitchFamily="18" charset="0"/>
              </a:rPr>
              <a:t>Machine to Machine Communication(M2M)</a:t>
            </a:r>
          </a:p>
          <a:p>
            <a:pPr marL="514350" indent="-514350">
              <a:buFont typeface="+mj-lt"/>
              <a:buAutoNum type="arabicParenR"/>
            </a:pPr>
            <a:r>
              <a:rPr lang="en-US" sz="2400" dirty="0" smtClean="0">
                <a:latin typeface="Times New Roman" pitchFamily="18" charset="0"/>
                <a:cs typeface="Times New Roman" pitchFamily="18" charset="0"/>
              </a:rPr>
              <a:t>Information Centric Networking     </a:t>
            </a:r>
          </a:p>
          <a:p>
            <a:r>
              <a:rPr lang="en-US" sz="2400" dirty="0" smtClean="0">
                <a:latin typeface="Times New Roman" pitchFamily="18" charset="0"/>
                <a:cs typeface="Times New Roman" pitchFamily="18" charset="0"/>
              </a:rPr>
              <a:t>Conclusion  And Future Scope</a:t>
            </a:r>
            <a:endParaRPr lang="en-US" sz="2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b="1" dirty="0">
                <a:latin typeface="Times New Roman" pitchFamily="18" charset="0"/>
                <a:cs typeface="Times New Roman" pitchFamily="18" charset="0"/>
              </a:rPr>
              <a:t>Smart-Condo </a:t>
            </a:r>
            <a:r>
              <a:rPr lang="en-US" sz="4400" b="1" dirty="0" smtClean="0">
                <a:latin typeface="Times New Roman" pitchFamily="18" charset="0"/>
                <a:cs typeface="Times New Roman" pitchFamily="18" charset="0"/>
              </a:rPr>
              <a:t>Floor Plan (Walls, Doors)</a:t>
            </a:r>
            <a:endParaRPr lang="en-US"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1270000" y="1866106"/>
            <a:ext cx="6604000" cy="399415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latin typeface="Times New Roman" pitchFamily="18" charset="0"/>
                <a:cs typeface="Times New Roman" pitchFamily="18" charset="0"/>
              </a:rPr>
              <a:t>Augmented </a:t>
            </a:r>
            <a:r>
              <a:rPr lang="en-US" sz="4400" b="1" dirty="0" smtClean="0">
                <a:latin typeface="Times New Roman" pitchFamily="18" charset="0"/>
                <a:cs typeface="Times New Roman" pitchFamily="18" charset="0"/>
              </a:rPr>
              <a:t>Floor Plan</a:t>
            </a:r>
            <a:endParaRPr lang="en-US" sz="3000" b="1"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1270000" y="1862931"/>
            <a:ext cx="6604000" cy="400050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915400" cy="2209800"/>
          </a:xfrm>
        </p:spPr>
        <p:txBody>
          <a:bodyPr>
            <a:noAutofit/>
          </a:bodyPr>
          <a:lstStyle/>
          <a:p>
            <a:pPr algn="ctr"/>
            <a:r>
              <a:rPr lang="en-US" sz="4400" b="1" dirty="0">
                <a:latin typeface="Times New Roman" pitchFamily="18" charset="0"/>
                <a:cs typeface="Times New Roman" pitchFamily="18" charset="0"/>
              </a:rPr>
              <a:t>Grid of all </a:t>
            </a:r>
            <a:r>
              <a:rPr lang="en-US" sz="4400" b="1" dirty="0" smtClean="0">
                <a:latin typeface="Times New Roman" pitchFamily="18" charset="0"/>
                <a:cs typeface="Times New Roman" pitchFamily="18" charset="0"/>
              </a:rPr>
              <a:t>Positions </a:t>
            </a:r>
            <a:r>
              <a:rPr lang="en-US" sz="4400" b="1" dirty="0">
                <a:latin typeface="Times New Roman" pitchFamily="18" charset="0"/>
                <a:cs typeface="Times New Roman" pitchFamily="18" charset="0"/>
              </a:rPr>
              <a:t>that can be potentially occupied </a:t>
            </a:r>
            <a:r>
              <a:rPr lang="en-US" sz="4400" b="1" dirty="0" smtClean="0">
                <a:latin typeface="Times New Roman" pitchFamily="18" charset="0"/>
                <a:cs typeface="Times New Roman" pitchFamily="18" charset="0"/>
              </a:rPr>
              <a:t>by the Movable Obstacles</a:t>
            </a:r>
            <a:endParaRPr lang="en-US" sz="4000"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1295400" y="2362200"/>
            <a:ext cx="6604000" cy="399415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latin typeface="Times New Roman" pitchFamily="18" charset="0"/>
                <a:cs typeface="Times New Roman" pitchFamily="18" charset="0"/>
              </a:rPr>
              <a:t>Calculating Visitation Frequencies</a:t>
            </a:r>
          </a:p>
        </p:txBody>
      </p:sp>
      <p:sp>
        <p:nvSpPr>
          <p:cNvPr id="3" name="Content Placeholder 2"/>
          <p:cNvSpPr>
            <a:spLocks noGrp="1"/>
          </p:cNvSpPr>
          <p:nvPr>
            <p:ph idx="1"/>
          </p:nvPr>
        </p:nvSpPr>
        <p:spPr/>
        <p:txBody>
          <a:bodyPr>
            <a:normAutofit/>
          </a:bodyPr>
          <a:lstStyle/>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Path Finding Algorithm (PFA)</a:t>
            </a:r>
          </a:p>
          <a:p>
            <a:pPr marL="914400" lvl="1" indent="-457200">
              <a:buFont typeface="+mj-lt"/>
              <a:buAutoNum type="arabicPeriod"/>
            </a:pPr>
            <a:endParaRPr lang="en-US" sz="2400" dirty="0" smtClean="0">
              <a:latin typeface="Times New Roman" pitchFamily="18" charset="0"/>
              <a:cs typeface="Times New Roman" pitchFamily="18" charset="0"/>
            </a:endParaRPr>
          </a:p>
          <a:p>
            <a:pPr marL="914400" lvl="1" indent="-457200">
              <a:buFont typeface="+mj-lt"/>
              <a:buAutoNum type="arabicPeriod"/>
            </a:pPr>
            <a:r>
              <a:rPr lang="en-US" sz="2400" dirty="0" smtClean="0">
                <a:latin typeface="Times New Roman" pitchFamily="18" charset="0"/>
                <a:cs typeface="Times New Roman" pitchFamily="18" charset="0"/>
              </a:rPr>
              <a:t>Start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Goal </a:t>
            </a:r>
            <a:r>
              <a:rPr lang="en-US" sz="2400" dirty="0">
                <a:latin typeface="Times New Roman" pitchFamily="18" charset="0"/>
                <a:cs typeface="Times New Roman" pitchFamily="18" charset="0"/>
              </a:rPr>
              <a:t>points representing </a:t>
            </a:r>
            <a:r>
              <a:rPr lang="en-US" sz="2400" dirty="0" smtClean="0">
                <a:latin typeface="Times New Roman" pitchFamily="18" charset="0"/>
                <a:cs typeface="Times New Roman" pitchFamily="18" charset="0"/>
              </a:rPr>
              <a:t>Objects </a:t>
            </a:r>
            <a:r>
              <a:rPr lang="en-US" sz="2400" dirty="0">
                <a:latin typeface="Times New Roman" pitchFamily="18" charset="0"/>
                <a:cs typeface="Times New Roman" pitchFamily="18" charset="0"/>
              </a:rPr>
              <a:t>of I</a:t>
            </a:r>
            <a:r>
              <a:rPr lang="en-US" sz="2400" dirty="0" smtClean="0">
                <a:latin typeface="Times New Roman" pitchFamily="18" charset="0"/>
                <a:cs typeface="Times New Roman" pitchFamily="18" charset="0"/>
              </a:rPr>
              <a:t>nterest</a:t>
            </a:r>
          </a:p>
          <a:p>
            <a:pPr marL="914400" lvl="1" indent="-457200">
              <a:buFont typeface="+mj-lt"/>
              <a:buAutoNum type="arabicPeriod"/>
            </a:pPr>
            <a:r>
              <a:rPr lang="en-US" sz="2400" dirty="0" smtClean="0">
                <a:latin typeface="Times New Roman" pitchFamily="18" charset="0"/>
                <a:cs typeface="Times New Roman" pitchFamily="18" charset="0"/>
              </a:rPr>
              <a:t>Positions </a:t>
            </a:r>
            <a:r>
              <a:rPr lang="en-US" sz="2400" dirty="0">
                <a:latin typeface="Times New Roman" pitchFamily="18" charset="0"/>
                <a:cs typeface="Times New Roman" pitchFamily="18" charset="0"/>
              </a:rPr>
              <a:t>of the M</a:t>
            </a:r>
            <a:r>
              <a:rPr lang="en-US" sz="2400" dirty="0" smtClean="0">
                <a:latin typeface="Times New Roman" pitchFamily="18" charset="0"/>
                <a:cs typeface="Times New Roman" pitchFamily="18" charset="0"/>
              </a:rPr>
              <a:t>ovables</a:t>
            </a:r>
          </a:p>
          <a:p>
            <a:pPr marL="914400" lvl="1" indent="-457200">
              <a:buFont typeface="+mj-lt"/>
              <a:buAutoNum type="arabicPeriod"/>
            </a:pPr>
            <a:r>
              <a:rPr lang="en-US" sz="2400" dirty="0" smtClean="0">
                <a:latin typeface="Times New Roman" pitchFamily="18" charset="0"/>
                <a:cs typeface="Times New Roman" pitchFamily="18" charset="0"/>
              </a:rPr>
              <a:t>Blockage </a:t>
            </a:r>
            <a:r>
              <a:rPr lang="en-US" sz="2400" dirty="0">
                <a:latin typeface="Times New Roman" pitchFamily="18" charset="0"/>
                <a:cs typeface="Times New Roman" pitchFamily="18" charset="0"/>
              </a:rPr>
              <a:t>of a number </a:t>
            </a:r>
            <a:r>
              <a:rPr lang="en-US" sz="2400" dirty="0" smtClean="0">
                <a:latin typeface="Times New Roman" pitchFamily="18" charset="0"/>
                <a:cs typeface="Times New Roman" pitchFamily="18" charset="0"/>
              </a:rPr>
              <a:t>of </a:t>
            </a:r>
            <a:r>
              <a:rPr lang="en-US" sz="2400" dirty="0" err="1" smtClean="0">
                <a:latin typeface="Times New Roman" pitchFamily="18" charset="0"/>
                <a:cs typeface="Times New Roman" pitchFamily="18" charset="0"/>
              </a:rPr>
              <a:t>Walkable</a:t>
            </a:r>
            <a:r>
              <a:rPr lang="en-US" sz="2400" dirty="0" smtClean="0">
                <a:latin typeface="Times New Roman" pitchFamily="18" charset="0"/>
                <a:cs typeface="Times New Roman" pitchFamily="18" charset="0"/>
              </a:rPr>
              <a:t> points</a:t>
            </a:r>
          </a:p>
          <a:p>
            <a:endParaRPr lang="en-US" sz="2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latin typeface="Times New Roman" pitchFamily="18" charset="0"/>
                <a:cs typeface="Times New Roman" pitchFamily="18" charset="0"/>
              </a:rPr>
              <a:t>Placement Strategies</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Optimized Placements</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Manual Placements</a:t>
            </a:r>
            <a:endParaRPr lang="en-US" sz="2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8229600" cy="1143000"/>
          </a:xfrm>
        </p:spPr>
        <p:txBody>
          <a:bodyPr>
            <a:normAutofit/>
          </a:bodyPr>
          <a:lstStyle/>
          <a:p>
            <a:pPr algn="ctr"/>
            <a:r>
              <a:rPr lang="en-US" sz="4400" b="1" dirty="0" smtClean="0">
                <a:latin typeface="Times New Roman" pitchFamily="18" charset="0"/>
                <a:cs typeface="Times New Roman" pitchFamily="18" charset="0"/>
              </a:rPr>
              <a:t>Advantages</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Supports </a:t>
            </a:r>
            <a:r>
              <a:rPr lang="en-US" sz="2400" dirty="0">
                <a:latin typeface="Times New Roman" pitchFamily="18" charset="0"/>
                <a:cs typeface="Times New Roman" pitchFamily="18" charset="0"/>
              </a:rPr>
              <a:t>people </a:t>
            </a:r>
            <a:r>
              <a:rPr lang="en-US" sz="2400" dirty="0" smtClean="0">
                <a:latin typeface="Times New Roman" pitchFamily="18" charset="0"/>
                <a:cs typeface="Times New Roman" pitchFamily="18" charset="0"/>
              </a:rPr>
              <a:t>to </a:t>
            </a:r>
            <a:r>
              <a:rPr lang="en-US" sz="2400" dirty="0">
                <a:latin typeface="Times New Roman" pitchFamily="18" charset="0"/>
                <a:cs typeface="Times New Roman" pitchFamily="18" charset="0"/>
              </a:rPr>
              <a:t>live independently at </a:t>
            </a:r>
            <a:r>
              <a:rPr lang="en-US" sz="2400" dirty="0" smtClean="0">
                <a:latin typeface="Times New Roman" pitchFamily="18" charset="0"/>
                <a:cs typeface="Times New Roman" pitchFamily="18" charset="0"/>
              </a:rPr>
              <a:t>home.</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Privacy-respecting </a:t>
            </a:r>
            <a:r>
              <a:rPr lang="en-US" sz="2400" dirty="0">
                <a:latin typeface="Times New Roman" pitchFamily="18" charset="0"/>
                <a:cs typeface="Times New Roman" pitchFamily="18" charset="0"/>
              </a:rPr>
              <a:t>and N</a:t>
            </a:r>
            <a:r>
              <a:rPr lang="en-US" sz="2400" dirty="0" smtClean="0">
                <a:latin typeface="Times New Roman" pitchFamily="18" charset="0"/>
                <a:cs typeface="Times New Roman" pitchFamily="18" charset="0"/>
              </a:rPr>
              <a:t>onintrusive </a:t>
            </a:r>
            <a:r>
              <a:rPr lang="en-US" sz="2400" dirty="0">
                <a:latin typeface="Times New Roman" pitchFamily="18" charset="0"/>
                <a:cs typeface="Times New Roman" pitchFamily="18" charset="0"/>
              </a:rPr>
              <a:t>M</a:t>
            </a:r>
            <a:r>
              <a:rPr lang="en-US" sz="2400" dirty="0" smtClean="0">
                <a:latin typeface="Times New Roman" pitchFamily="18" charset="0"/>
                <a:cs typeface="Times New Roman" pitchFamily="18" charset="0"/>
              </a:rPr>
              <a:t>onitoring Infrastructure.</a:t>
            </a: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Achieves </a:t>
            </a:r>
            <a:r>
              <a:rPr lang="en-US" sz="2400" dirty="0">
                <a:latin typeface="Times New Roman" pitchFamily="18" charset="0"/>
                <a:cs typeface="Times New Roman" pitchFamily="18" charset="0"/>
              </a:rPr>
              <a:t>maximum coverage of </a:t>
            </a:r>
            <a:r>
              <a:rPr lang="en-US" sz="2400" dirty="0" smtClean="0">
                <a:latin typeface="Times New Roman" pitchFamily="18" charset="0"/>
                <a:cs typeface="Times New Roman" pitchFamily="18" charset="0"/>
              </a:rPr>
              <a:t>the Sensing Field from </a:t>
            </a:r>
            <a:r>
              <a:rPr lang="en-US" sz="2400" dirty="0">
                <a:latin typeface="Times New Roman" pitchFamily="18" charset="0"/>
                <a:cs typeface="Times New Roman" pitchFamily="18" charset="0"/>
              </a:rPr>
              <a:t>a typical </a:t>
            </a:r>
            <a:r>
              <a:rPr lang="en-US" sz="2400" dirty="0" smtClean="0">
                <a:latin typeface="Times New Roman" pitchFamily="18" charset="0"/>
                <a:cs typeface="Times New Roman" pitchFamily="18" charset="0"/>
              </a:rPr>
              <a:t>sensor placement objective </a:t>
            </a:r>
            <a:r>
              <a:rPr lang="en-US" sz="2400" dirty="0">
                <a:latin typeface="Times New Roman" pitchFamily="18" charset="0"/>
                <a:cs typeface="Times New Roman" pitchFamily="18" charset="0"/>
              </a:rPr>
              <a:t>to maximize an </a:t>
            </a:r>
            <a:r>
              <a:rPr lang="en-US" sz="2400" dirty="0" smtClean="0">
                <a:latin typeface="Times New Roman" pitchFamily="18" charset="0"/>
                <a:cs typeface="Times New Roman" pitchFamily="18" charset="0"/>
              </a:rPr>
              <a:t>application specific utility-score function.</a:t>
            </a:r>
            <a:endParaRPr lang="en-US" sz="2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E:\seminar pics\supelec-m2m-iot-course-1-introduction-part-2-2012-13-728.jpg"/>
          <p:cNvPicPr>
            <a:picLocks noChangeAspect="1" noChangeArrowheads="1"/>
          </p:cNvPicPr>
          <p:nvPr/>
        </p:nvPicPr>
        <p:blipFill>
          <a:blip r:embed="rId2" cstate="print"/>
          <a:srcRect/>
          <a:stretch>
            <a:fillRect/>
          </a:stretch>
        </p:blipFill>
        <p:spPr bwMode="auto">
          <a:xfrm>
            <a:off x="1066800" y="1752600"/>
            <a:ext cx="6686550" cy="4317737"/>
          </a:xfrm>
          <a:prstGeom prst="rect">
            <a:avLst/>
          </a:prstGeom>
          <a:noFill/>
        </p:spPr>
      </p:pic>
      <p:sp>
        <p:nvSpPr>
          <p:cNvPr id="4" name="Title 3"/>
          <p:cNvSpPr>
            <a:spLocks noGrp="1"/>
          </p:cNvSpPr>
          <p:nvPr>
            <p:ph type="title"/>
          </p:nvPr>
        </p:nvSpPr>
        <p:spPr>
          <a:xfrm>
            <a:off x="381000" y="457200"/>
            <a:ext cx="8305800" cy="1143000"/>
          </a:xfrm>
        </p:spPr>
        <p:txBody>
          <a:bodyPr/>
          <a:lstStyle/>
          <a:p>
            <a:r>
              <a:rPr lang="en-US" b="1" dirty="0" smtClean="0"/>
              <a:t>          </a:t>
            </a:r>
            <a:r>
              <a:rPr lang="en-US" sz="4400" b="1" dirty="0" smtClean="0">
                <a:latin typeface="Times New Roman" pitchFamily="18" charset="0"/>
                <a:cs typeface="Times New Roman" pitchFamily="18" charset="0"/>
              </a:rPr>
              <a:t>M2M Communication</a:t>
            </a:r>
            <a:endParaRPr lang="en-US" sz="4400" dirty="0">
              <a:latin typeface="Times New Roman" pitchFamily="18" charset="0"/>
              <a:cs typeface="Times New Roman" pitchFamily="18" charset="0"/>
            </a:endParaRPr>
          </a:p>
        </p:txBody>
      </p:sp>
      <p:sp>
        <p:nvSpPr>
          <p:cNvPr id="2" name="Rectangle 1"/>
          <p:cNvSpPr/>
          <p:nvPr/>
        </p:nvSpPr>
        <p:spPr>
          <a:xfrm>
            <a:off x="2230984" y="6018641"/>
            <a:ext cx="4358181" cy="307777"/>
          </a:xfrm>
          <a:prstGeom prst="rect">
            <a:avLst/>
          </a:prstGeom>
        </p:spPr>
        <p:txBody>
          <a:bodyPr wrap="none">
            <a:spAutoFit/>
          </a:bodyPr>
          <a:lstStyle/>
          <a:p>
            <a:pPr algn="ctr"/>
            <a:r>
              <a:rPr lang="en-US" sz="1400" dirty="0" smtClean="0"/>
              <a:t>Fig. M2M communication (http</a:t>
            </a:r>
            <a:r>
              <a:rPr lang="en-US" sz="1400" dirty="0"/>
              <a:t>://</a:t>
            </a:r>
            <a:r>
              <a:rPr lang="en-US" sz="1400" dirty="0" smtClean="0"/>
              <a:t>www.sdmmag.com)</a:t>
            </a:r>
            <a:endParaRPr lang="en-US" sz="1400" dirty="0"/>
          </a:p>
        </p:txBody>
      </p:sp>
    </p:spTree>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476672"/>
            <a:ext cx="7467600" cy="1143000"/>
          </a:xfrm>
        </p:spPr>
        <p:txBody>
          <a:bodyPr>
            <a:normAutofit/>
          </a:bodyPr>
          <a:lstStyle/>
          <a:p>
            <a:pPr algn="ctr"/>
            <a:r>
              <a:rPr lang="en-US" sz="4400" b="1" dirty="0" smtClean="0">
                <a:latin typeface="Times New Roman" pitchFamily="18" charset="0"/>
                <a:cs typeface="Times New Roman" pitchFamily="18" charset="0"/>
              </a:rPr>
              <a:t>What is M2M ?</a:t>
            </a:r>
            <a:endParaRPr lang="en-IN" sz="4400" b="1" dirty="0">
              <a:latin typeface="Times New Roman" pitchFamily="18" charset="0"/>
              <a:cs typeface="Times New Roman" pitchFamily="18" charset="0"/>
            </a:endParaRPr>
          </a:p>
        </p:txBody>
      </p:sp>
      <p:sp>
        <p:nvSpPr>
          <p:cNvPr id="3" name="Content Placeholder 2"/>
          <p:cNvSpPr>
            <a:spLocks noGrp="1"/>
          </p:cNvSpPr>
          <p:nvPr>
            <p:ph idx="1"/>
          </p:nvPr>
        </p:nvSpPr>
        <p:spPr>
          <a:xfrm>
            <a:off x="467544" y="1988840"/>
            <a:ext cx="8280920" cy="3744415"/>
          </a:xfrm>
        </p:spPr>
        <p:txBody>
          <a:bodyPr>
            <a:normAutofit/>
          </a:bodyPr>
          <a:lstStyle/>
          <a:p>
            <a:pPr marL="457200" indent="-457200" algn="just">
              <a:buFont typeface="Arial" pitchFamily="34" charset="0"/>
              <a:buChar char="•"/>
            </a:pPr>
            <a:r>
              <a:rPr lang="en-IN" sz="2400" dirty="0" smtClean="0">
                <a:latin typeface="Times New Roman" pitchFamily="18" charset="0"/>
                <a:cs typeface="Times New Roman" pitchFamily="18" charset="0"/>
              </a:rPr>
              <a:t>Machine to machine refers to direct communication between devices using any communications channel, including wired and wireless.</a:t>
            </a:r>
          </a:p>
          <a:p>
            <a:pPr marL="457200" indent="-457200" algn="just">
              <a:buFont typeface="Arial" pitchFamily="34" charset="0"/>
              <a:buChar char="•"/>
            </a:pPr>
            <a:endParaRPr lang="en-IN" sz="2400" dirty="0" smtClean="0">
              <a:latin typeface="Times New Roman" pitchFamily="18" charset="0"/>
              <a:cs typeface="Times New Roman" pitchFamily="18" charset="0"/>
            </a:endParaRPr>
          </a:p>
          <a:p>
            <a:pPr marL="457200" indent="-457200" algn="just">
              <a:buFont typeface="Arial" pitchFamily="34" charset="0"/>
              <a:buChar char="•"/>
            </a:pPr>
            <a:r>
              <a:rPr lang="en-IN" sz="2400" dirty="0">
                <a:latin typeface="Times New Roman" pitchFamily="18" charset="0"/>
                <a:cs typeface="Times New Roman" pitchFamily="18" charset="0"/>
              </a:rPr>
              <a:t>M2M communications enables networked devices to exchange information among each other as well as with business application servers.</a:t>
            </a:r>
          </a:p>
          <a:p>
            <a:endParaRPr lang="en-IN" dirty="0"/>
          </a:p>
        </p:txBody>
      </p:sp>
    </p:spTree>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08912" cy="1143000"/>
          </a:xfrm>
        </p:spPr>
        <p:txBody>
          <a:bodyPr>
            <a:normAutofit/>
          </a:bodyPr>
          <a:lstStyle/>
          <a:p>
            <a:pPr algn="ctr"/>
            <a:r>
              <a:rPr lang="en-US" sz="4400" b="1" dirty="0" smtClean="0">
                <a:latin typeface="Times New Roman" pitchFamily="18" charset="0"/>
                <a:cs typeface="Times New Roman" pitchFamily="18" charset="0"/>
              </a:rPr>
              <a:t>What is Cognitive M2M ?</a:t>
            </a:r>
            <a:endParaRPr lang="en-IN" sz="4400" b="1" dirty="0">
              <a:latin typeface="Times New Roman" pitchFamily="18" charset="0"/>
              <a:cs typeface="Times New Roman" pitchFamily="18" charset="0"/>
            </a:endParaRPr>
          </a:p>
        </p:txBody>
      </p:sp>
      <p:sp>
        <p:nvSpPr>
          <p:cNvPr id="3" name="Content Placeholder 2"/>
          <p:cNvSpPr>
            <a:spLocks noGrp="1"/>
          </p:cNvSpPr>
          <p:nvPr>
            <p:ph idx="1"/>
          </p:nvPr>
        </p:nvSpPr>
        <p:spPr>
          <a:xfrm>
            <a:off x="0" y="2057400"/>
            <a:ext cx="9144000" cy="4525963"/>
          </a:xfrm>
        </p:spPr>
        <p:txBody>
          <a:bodyPr>
            <a:normAutofit/>
          </a:bodyPr>
          <a:lstStyle/>
          <a:p>
            <a:r>
              <a:rPr lang="en-IN" sz="2400" dirty="0">
                <a:latin typeface="Times New Roman" pitchFamily="18" charset="0"/>
                <a:cs typeface="Times New Roman" pitchFamily="18" charset="0"/>
              </a:rPr>
              <a:t>Cognitive M2M is the use of cognitive radio technology in M2M communications.</a:t>
            </a:r>
          </a:p>
          <a:p>
            <a:pPr lvl="0"/>
            <a:r>
              <a:rPr lang="en-US" sz="2400" dirty="0">
                <a:latin typeface="Times New Roman" pitchFamily="18" charset="0"/>
                <a:ea typeface="Times New Roman" pitchFamily="18" charset="0"/>
                <a:cs typeface="Times New Roman" pitchFamily="18" charset="0"/>
              </a:rPr>
              <a:t>Cognitive radio technology provides as a novel approach to address the spectrum scarcity and spectrum inefficiency issue in wireless networks. </a:t>
            </a:r>
          </a:p>
          <a:p>
            <a:r>
              <a:rPr lang="en-IN" sz="2400" dirty="0">
                <a:latin typeface="Times New Roman" pitchFamily="18" charset="0"/>
                <a:cs typeface="Times New Roman" pitchFamily="18" charset="0"/>
              </a:rPr>
              <a:t>However cognitive M2M communications requires a cognitive radio-enabled protocol stack</a:t>
            </a:r>
            <a:r>
              <a:rPr lang="en-IN" sz="2400" dirty="0" smtClean="0">
                <a:latin typeface="Times New Roman" pitchFamily="18" charset="0"/>
                <a:cs typeface="Times New Roman" pitchFamily="18" charset="0"/>
              </a:rPr>
              <a:t>.</a:t>
            </a:r>
          </a:p>
          <a:p>
            <a:pPr lvl="0"/>
            <a:endParaRPr lang="en-US" sz="2400" dirty="0" smtClean="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507288" cy="1249362"/>
          </a:xfrm>
        </p:spPr>
        <p:txBody>
          <a:bodyPr>
            <a:noAutofit/>
          </a:bodyPr>
          <a:lstStyle/>
          <a:p>
            <a:pPr algn="ctr"/>
            <a:r>
              <a:rPr lang="en-US" sz="4400" b="1" dirty="0" smtClean="0">
                <a:latin typeface="Times New Roman" pitchFamily="18" charset="0"/>
                <a:cs typeface="Times New Roman" pitchFamily="18" charset="0"/>
              </a:rPr>
              <a:t>Core Requirements For The</a:t>
            </a:r>
            <a:br>
              <a:rPr lang="en-US" sz="4400" b="1" dirty="0" smtClean="0">
                <a:latin typeface="Times New Roman" pitchFamily="18" charset="0"/>
                <a:cs typeface="Times New Roman" pitchFamily="18" charset="0"/>
              </a:rPr>
            </a:br>
            <a:r>
              <a:rPr lang="en-US" sz="4400" b="1" dirty="0" smtClean="0">
                <a:latin typeface="Times New Roman" pitchFamily="18" charset="0"/>
                <a:cs typeface="Times New Roman" pitchFamily="18" charset="0"/>
              </a:rPr>
              <a:t> Protocol Stack</a:t>
            </a:r>
            <a:endParaRPr lang="en-IN" sz="4400" b="1" dirty="0">
              <a:latin typeface="Times New Roman" pitchFamily="18" charset="0"/>
              <a:cs typeface="Times New Roman" pitchFamily="18" charset="0"/>
            </a:endParaRPr>
          </a:p>
        </p:txBody>
      </p:sp>
      <p:sp>
        <p:nvSpPr>
          <p:cNvPr id="3" name="Content Placeholder 2"/>
          <p:cNvSpPr>
            <a:spLocks noGrp="1"/>
          </p:cNvSpPr>
          <p:nvPr>
            <p:ph idx="1"/>
          </p:nvPr>
        </p:nvSpPr>
        <p:spPr>
          <a:xfrm>
            <a:off x="152400" y="2057400"/>
            <a:ext cx="8686800" cy="5069160"/>
          </a:xfrm>
        </p:spPr>
        <p:txBody>
          <a:bodyPr>
            <a:noAutofit/>
          </a:bodyPr>
          <a:lstStyle/>
          <a:p>
            <a:pPr marL="342900" lvl="0" indent="-342900" algn="just">
              <a:buFont typeface="Arial" pitchFamily="34" charset="0"/>
              <a:buChar char="•"/>
            </a:pPr>
            <a:r>
              <a:rPr lang="en-US" sz="2400" dirty="0">
                <a:latin typeface="Times New Roman" pitchFamily="18" charset="0"/>
                <a:cs typeface="Times New Roman" pitchFamily="18" charset="0"/>
              </a:rPr>
              <a:t>Energy-efficient protocol stack</a:t>
            </a:r>
          </a:p>
          <a:p>
            <a:pPr marL="342900" lvl="0" indent="-342900" algn="just">
              <a:buNone/>
            </a:pPr>
            <a:endParaRPr lang="en-IN" sz="2400" dirty="0">
              <a:latin typeface="Times New Roman" pitchFamily="18" charset="0"/>
              <a:cs typeface="Times New Roman" pitchFamily="18" charset="0"/>
            </a:endParaRPr>
          </a:p>
          <a:p>
            <a:pPr marL="342900" lvl="0" indent="-342900" algn="just">
              <a:buFont typeface="Arial" pitchFamily="34" charset="0"/>
              <a:buChar char="•"/>
            </a:pPr>
            <a:r>
              <a:rPr lang="en-US" sz="2400" dirty="0">
                <a:latin typeface="Times New Roman" pitchFamily="18" charset="0"/>
                <a:cs typeface="Times New Roman" pitchFamily="18" charset="0"/>
              </a:rPr>
              <a:t>Internet-enabled protocol stack</a:t>
            </a:r>
          </a:p>
          <a:p>
            <a:pPr marL="342900" lvl="0" indent="-342900" algn="just">
              <a:buNone/>
            </a:pPr>
            <a:endParaRPr lang="en-IN" sz="2400" dirty="0">
              <a:latin typeface="Times New Roman" pitchFamily="18" charset="0"/>
              <a:cs typeface="Times New Roman" pitchFamily="18" charset="0"/>
            </a:endParaRPr>
          </a:p>
          <a:p>
            <a:pPr marL="342900" lvl="0" indent="-342900" algn="just">
              <a:buFont typeface="Arial" pitchFamily="34" charset="0"/>
              <a:buChar char="•"/>
            </a:pPr>
            <a:r>
              <a:rPr lang="en-US" sz="2400" dirty="0">
                <a:latin typeface="Times New Roman" pitchFamily="18" charset="0"/>
                <a:cs typeface="Times New Roman" pitchFamily="18" charset="0"/>
              </a:rPr>
              <a:t>Highly reliable protocol stack</a:t>
            </a:r>
            <a:endParaRPr lang="en-IN" sz="2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4400" b="1" dirty="0" smtClean="0">
                <a:latin typeface="Times New Roman" pitchFamily="18" charset="0"/>
                <a:cs typeface="Times New Roman" pitchFamily="18" charset="0"/>
              </a:rPr>
              <a:t>                 Introduction</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pPr>
              <a:buFont typeface="Arial" pitchFamily="34" charset="0"/>
              <a:buChar char="•"/>
            </a:pPr>
            <a:r>
              <a:rPr lang="en-US" sz="2200" dirty="0" smtClean="0">
                <a:latin typeface="Times New Roman" pitchFamily="18" charset="0"/>
                <a:cs typeface="Times New Roman" pitchFamily="18" charset="0"/>
              </a:rPr>
              <a:t>Imagine how helpful it will be to be able to switch on your air conditioning system ten minutes before you get home on a hot afternoon in January. </a:t>
            </a:r>
          </a:p>
          <a:p>
            <a:pPr>
              <a:buFont typeface="Arial" pitchFamily="34" charset="0"/>
              <a:buChar char="•"/>
            </a:pPr>
            <a:endParaRPr lang="en-US" sz="2200" dirty="0" smtClean="0">
              <a:latin typeface="Times New Roman" pitchFamily="18" charset="0"/>
              <a:cs typeface="Times New Roman" pitchFamily="18" charset="0"/>
            </a:endParaRPr>
          </a:p>
          <a:p>
            <a:pPr>
              <a:buFont typeface="Arial" pitchFamily="34" charset="0"/>
              <a:buChar char="•"/>
            </a:pPr>
            <a:r>
              <a:rPr lang="en-US" sz="2200" dirty="0" smtClean="0">
                <a:latin typeface="Times New Roman" pitchFamily="18" charset="0"/>
                <a:cs typeface="Times New Roman" pitchFamily="18" charset="0"/>
              </a:rPr>
              <a:t>How about having a security system that will detect smoke, excessive electrical power usage, burglar attempts and unauthorized movements in your house and alert you? This is what home automation is about and there is no end to its application.</a:t>
            </a:r>
            <a:endParaRPr lang="en-US" sz="22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47248" cy="1143000"/>
          </a:xfrm>
        </p:spPr>
        <p:txBody>
          <a:bodyPr>
            <a:normAutofit fontScale="90000"/>
          </a:bodyPr>
          <a:lstStyle/>
          <a:p>
            <a:pPr algn="ctr"/>
            <a:r>
              <a:rPr lang="en-US" sz="4400" b="1" dirty="0" smtClean="0">
                <a:latin typeface="Times New Roman" pitchFamily="18" charset="0"/>
                <a:cs typeface="Times New Roman" pitchFamily="18" charset="0"/>
              </a:rPr>
              <a:t>Protocol Stack For Cognitive M2M</a:t>
            </a:r>
            <a:endParaRPr lang="en-IN" sz="4400" b="1"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cstate="print"/>
          <a:srcRect/>
          <a:stretch>
            <a:fillRect/>
          </a:stretch>
        </p:blipFill>
        <p:spPr bwMode="auto">
          <a:xfrm>
            <a:off x="457200" y="1844824"/>
            <a:ext cx="8363272" cy="4320480"/>
          </a:xfrm>
          <a:prstGeom prst="rect">
            <a:avLst/>
          </a:prstGeom>
          <a:noFill/>
          <a:ln w="9525">
            <a:noFill/>
            <a:miter lim="800000"/>
            <a:headEnd/>
            <a:tailEnd/>
          </a:ln>
        </p:spPr>
      </p:pic>
      <p:sp>
        <p:nvSpPr>
          <p:cNvPr id="3" name="Rectangle 2"/>
          <p:cNvSpPr/>
          <p:nvPr/>
        </p:nvSpPr>
        <p:spPr>
          <a:xfrm>
            <a:off x="2057400" y="6138930"/>
            <a:ext cx="6096000" cy="307777"/>
          </a:xfrm>
          <a:prstGeom prst="rect">
            <a:avLst/>
          </a:prstGeom>
        </p:spPr>
        <p:txBody>
          <a:bodyPr wrap="square">
            <a:spAutoFit/>
          </a:bodyPr>
          <a:lstStyle/>
          <a:p>
            <a:r>
              <a:rPr lang="en-US" sz="1400" dirty="0" smtClean="0">
                <a:latin typeface="Times New Roman" pitchFamily="18" charset="0"/>
                <a:cs typeface="Times New Roman" pitchFamily="18" charset="0"/>
              </a:rPr>
              <a:t>Fig. Protocol </a:t>
            </a:r>
            <a:r>
              <a:rPr lang="en-US" sz="1400" dirty="0">
                <a:latin typeface="Times New Roman" pitchFamily="18" charset="0"/>
                <a:cs typeface="Times New Roman" pitchFamily="18" charset="0"/>
              </a:rPr>
              <a:t>stack for </a:t>
            </a:r>
            <a:r>
              <a:rPr lang="en-US" sz="1400" dirty="0" smtClean="0">
                <a:latin typeface="Times New Roman" pitchFamily="18" charset="0"/>
                <a:cs typeface="Times New Roman" pitchFamily="18" charset="0"/>
              </a:rPr>
              <a:t>M2M communications [4].</a:t>
            </a:r>
            <a:endParaRPr lang="en-US" sz="1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8680"/>
            <a:ext cx="9144000" cy="1143000"/>
          </a:xfrm>
        </p:spPr>
        <p:txBody>
          <a:bodyPr>
            <a:normAutofit/>
          </a:bodyPr>
          <a:lstStyle/>
          <a:p>
            <a:pPr lvl="0" algn="ctr"/>
            <a:r>
              <a:rPr lang="en-US" sz="4400" b="1" dirty="0" smtClean="0">
                <a:latin typeface="Times New Roman" pitchFamily="18" charset="0"/>
                <a:cs typeface="Times New Roman" pitchFamily="18" charset="0"/>
              </a:rPr>
              <a:t>Physical Layer For Cognitive M2M</a:t>
            </a:r>
            <a:endParaRPr lang="en-IN" sz="4400" b="1" dirty="0">
              <a:latin typeface="Times New Roman" pitchFamily="18" charset="0"/>
              <a:cs typeface="Times New Roman" pitchFamily="18" charset="0"/>
            </a:endParaRPr>
          </a:p>
        </p:txBody>
      </p:sp>
      <p:sp>
        <p:nvSpPr>
          <p:cNvPr id="3" name="Content Placeholder 2"/>
          <p:cNvSpPr>
            <a:spLocks noGrp="1"/>
          </p:cNvSpPr>
          <p:nvPr>
            <p:ph idx="1"/>
          </p:nvPr>
        </p:nvSpPr>
        <p:spPr>
          <a:xfrm>
            <a:off x="467544" y="2348880"/>
            <a:ext cx="8435280" cy="2908920"/>
          </a:xfrm>
        </p:spPr>
        <p:txBody>
          <a:bodyPr/>
          <a:lstStyle/>
          <a:p>
            <a:r>
              <a:rPr lang="en-US" sz="2400" dirty="0">
                <a:latin typeface="Times New Roman" pitchFamily="18" charset="0"/>
                <a:cs typeface="Times New Roman" pitchFamily="18" charset="0"/>
              </a:rPr>
              <a:t>The IEEE 802.15.4m TG provides the PHY layer specifications for cognitive M2M network.</a:t>
            </a:r>
          </a:p>
          <a:p>
            <a:endParaRPr lang="en-US"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IEEE 802.15.4m TG (Low Rate WPAN) deals with low data rate but very long battery life (months or even years) and very low complexity</a:t>
            </a:r>
            <a:endParaRPr lang="en-US"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305800" cy="1752600"/>
          </a:xfrm>
        </p:spPr>
        <p:txBody>
          <a:bodyPr>
            <a:normAutofit fontScale="90000"/>
          </a:bodyPr>
          <a:lstStyle/>
          <a:p>
            <a:pPr algn="ctr"/>
            <a:r>
              <a:rPr lang="en-IN" sz="4900" dirty="0" smtClean="0">
                <a:latin typeface="Times New Roman" pitchFamily="18" charset="0"/>
                <a:cs typeface="Times New Roman" pitchFamily="18" charset="0"/>
              </a:rPr>
              <a:t/>
            </a:r>
            <a:br>
              <a:rPr lang="en-IN" sz="4900" dirty="0" smtClean="0">
                <a:latin typeface="Times New Roman" pitchFamily="18" charset="0"/>
                <a:cs typeface="Times New Roman" pitchFamily="18" charset="0"/>
              </a:rPr>
            </a:br>
            <a:r>
              <a:rPr lang="en-IN" sz="4900" b="1" dirty="0" smtClean="0">
                <a:latin typeface="Times New Roman" pitchFamily="18" charset="0"/>
                <a:cs typeface="Times New Roman" pitchFamily="18" charset="0"/>
              </a:rPr>
              <a:t/>
            </a:r>
            <a:br>
              <a:rPr lang="en-IN" sz="4900" b="1" dirty="0" smtClean="0">
                <a:latin typeface="Times New Roman" pitchFamily="18" charset="0"/>
                <a:cs typeface="Times New Roman" pitchFamily="18" charset="0"/>
              </a:rPr>
            </a:br>
            <a:r>
              <a:rPr lang="en-IN" sz="4900" b="1" dirty="0" smtClean="0">
                <a:latin typeface="Times New Roman" pitchFamily="18" charset="0"/>
                <a:cs typeface="Times New Roman" pitchFamily="18" charset="0"/>
              </a:rPr>
              <a:t>MAC Layer For Cognitive M2M</a:t>
            </a:r>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endParaRPr lang="en-IN" dirty="0"/>
          </a:p>
        </p:txBody>
      </p:sp>
      <p:sp>
        <p:nvSpPr>
          <p:cNvPr id="4" name="Content Placeholder 3"/>
          <p:cNvSpPr>
            <a:spLocks noGrp="1"/>
          </p:cNvSpPr>
          <p:nvPr>
            <p:ph sz="half" idx="4294967295"/>
          </p:nvPr>
        </p:nvSpPr>
        <p:spPr>
          <a:xfrm>
            <a:off x="0" y="1526232"/>
            <a:ext cx="8915400" cy="5114382"/>
          </a:xfrm>
        </p:spPr>
        <p:txBody>
          <a:bodyPr>
            <a:noAutofit/>
          </a:bodyPr>
          <a:lstStyle/>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The network topology in an IEEE 802.15.4m-based cognitive M2M network consists of two types of devices: </a:t>
            </a:r>
          </a:p>
          <a:p>
            <a:pPr lvl="1" algn="just"/>
            <a:r>
              <a:rPr lang="en-IN" dirty="0">
                <a:latin typeface="Times New Roman" pitchFamily="18" charset="0"/>
                <a:cs typeface="Times New Roman" pitchFamily="18" charset="0"/>
              </a:rPr>
              <a:t>Full function device (FFD)</a:t>
            </a:r>
          </a:p>
          <a:p>
            <a:pPr lvl="1" algn="just"/>
            <a:r>
              <a:rPr lang="en-IN" dirty="0">
                <a:latin typeface="Times New Roman" pitchFamily="18" charset="0"/>
                <a:cs typeface="Times New Roman" pitchFamily="18" charset="0"/>
              </a:rPr>
              <a:t>Reduced function device (RFD)</a:t>
            </a:r>
          </a:p>
          <a:p>
            <a:pPr algn="just"/>
            <a:r>
              <a:rPr lang="en-IN" sz="2400" dirty="0">
                <a:latin typeface="Times New Roman" pitchFamily="18" charset="0"/>
                <a:cs typeface="Times New Roman" pitchFamily="18" charset="0"/>
              </a:rPr>
              <a:t>Multiple devices form a personal area network (PAN).</a:t>
            </a:r>
          </a:p>
          <a:p>
            <a:pPr algn="just"/>
            <a:r>
              <a:rPr lang="en-IN" sz="2400" dirty="0">
                <a:latin typeface="Times New Roman" pitchFamily="18" charset="0"/>
                <a:cs typeface="Times New Roman" pitchFamily="18" charset="0"/>
              </a:rPr>
              <a:t>Each PAN has a PAN coordinator, which acts like a centralized controller.</a:t>
            </a:r>
          </a:p>
          <a:p>
            <a:pPr algn="just"/>
            <a:r>
              <a:rPr lang="en-IN" sz="2400" dirty="0">
                <a:latin typeface="Times New Roman" pitchFamily="18" charset="0"/>
                <a:cs typeface="Times New Roman" pitchFamily="18" charset="0"/>
              </a:rPr>
              <a:t>Devices inside a PAN are connected through a master–slave connectivity. </a:t>
            </a:r>
          </a:p>
          <a:p>
            <a:r>
              <a:rPr lang="en-IN" sz="2400" dirty="0">
                <a:latin typeface="Times New Roman" pitchFamily="18" charset="0"/>
                <a:cs typeface="Times New Roman" pitchFamily="18" charset="0"/>
              </a:rPr>
              <a:t>The master device is responsible for enabling the operation of associated slave devices. </a:t>
            </a:r>
          </a:p>
          <a:p>
            <a:pPr algn="just"/>
            <a:endParaRPr lang="en-IN"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
        <p:nvSpPr>
          <p:cNvPr id="6" name="Title 1"/>
          <p:cNvSpPr txBox="1">
            <a:spLocks/>
          </p:cNvSpPr>
          <p:nvPr/>
        </p:nvSpPr>
        <p:spPr>
          <a:xfrm>
            <a:off x="0" y="609600"/>
            <a:ext cx="9144000" cy="936104"/>
          </a:xfrm>
          <a:prstGeom prst="rect">
            <a:avLst/>
          </a:prstGeom>
        </p:spPr>
        <p:txBody>
          <a:bodyPr vert="horz" lIns="45720" tIns="0" rIns="45720" bIns="0" anchor="t">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IN" sz="4000" b="1" i="0" u="none" strike="noStrike" kern="1200" cap="none" spc="0" normalizeH="0" baseline="0" noProof="0" dirty="0">
              <a:ln>
                <a:noFill/>
              </a:ln>
              <a:solidFill>
                <a:schemeClr val="tx1">
                  <a:lumMod val="95000"/>
                </a:schemeClr>
              </a:solidFill>
              <a:effectLst/>
              <a:uLnTx/>
              <a:uFillTx/>
              <a:latin typeface="Times New Roman" pitchFamily="18" charset="0"/>
              <a:ea typeface="+mj-ea"/>
              <a:cs typeface="Times New Roman" pitchFamily="18" charset="0"/>
            </a:endParaRPr>
          </a:p>
        </p:txBody>
      </p:sp>
      <p:sp>
        <p:nvSpPr>
          <p:cNvPr id="5" name="Rectangle 4"/>
          <p:cNvSpPr/>
          <p:nvPr/>
        </p:nvSpPr>
        <p:spPr>
          <a:xfrm>
            <a:off x="304800" y="1295400"/>
            <a:ext cx="2331087" cy="461665"/>
          </a:xfrm>
          <a:prstGeom prst="rect">
            <a:avLst/>
          </a:prstGeom>
        </p:spPr>
        <p:txBody>
          <a:bodyPr wrap="none">
            <a:spAutoFit/>
          </a:bodyPr>
          <a:lstStyle/>
          <a:p>
            <a:r>
              <a:rPr lang="en-IN" sz="2400" b="1" dirty="0" smtClean="0">
                <a:latin typeface="Times New Roman" pitchFamily="18" charset="0"/>
                <a:cs typeface="Times New Roman" pitchFamily="18" charset="0"/>
              </a:rPr>
              <a:t>IEEE 802.15.4m</a:t>
            </a:r>
            <a:endParaRPr lang="en-US" sz="2400" b="1" dirty="0"/>
          </a:p>
        </p:txBody>
      </p:sp>
    </p:spTree>
  </p:cSld>
  <p:clrMapOvr>
    <a:masterClrMapping/>
  </p:clrMapOvr>
  <p:transition>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0"/>
            <a:ext cx="8496944" cy="1800200"/>
          </a:xfrm>
        </p:spPr>
        <p:txBody>
          <a:bodyPr>
            <a:normAutofit/>
          </a:bodyPr>
          <a:lstStyle/>
          <a:p>
            <a:r>
              <a:rPr lang="en-IN" sz="2400" dirty="0">
                <a:latin typeface="Times New Roman" pitchFamily="18" charset="0"/>
                <a:cs typeface="Times New Roman" pitchFamily="18" charset="0"/>
              </a:rPr>
              <a:t>The master device obtains the channel availability information and sends an enabling signal.</a:t>
            </a:r>
          </a:p>
          <a:p>
            <a:r>
              <a:rPr lang="en-IN" sz="2400" dirty="0">
                <a:latin typeface="Times New Roman" pitchFamily="18" charset="0"/>
                <a:cs typeface="Times New Roman" pitchFamily="18" charset="0"/>
              </a:rPr>
              <a:t>Devices in a PAN periodically scan for the enabling signal and register with the master device upon reception. </a:t>
            </a: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pic>
        <p:nvPicPr>
          <p:cNvPr id="4" name="Picture 3"/>
          <p:cNvPicPr/>
          <p:nvPr/>
        </p:nvPicPr>
        <p:blipFill>
          <a:blip r:embed="rId2" cstate="print"/>
          <a:srcRect/>
          <a:stretch>
            <a:fillRect/>
          </a:stretch>
        </p:blipFill>
        <p:spPr bwMode="auto">
          <a:xfrm>
            <a:off x="323528" y="1752600"/>
            <a:ext cx="8424937" cy="4495800"/>
          </a:xfrm>
          <a:prstGeom prst="rect">
            <a:avLst/>
          </a:prstGeom>
          <a:noFill/>
          <a:ln w="9525">
            <a:noFill/>
            <a:miter lim="800000"/>
            <a:headEnd/>
            <a:tailEnd/>
          </a:ln>
        </p:spPr>
      </p:pic>
      <p:sp>
        <p:nvSpPr>
          <p:cNvPr id="2" name="Rectangle 1"/>
          <p:cNvSpPr/>
          <p:nvPr/>
        </p:nvSpPr>
        <p:spPr>
          <a:xfrm>
            <a:off x="1981200" y="6248400"/>
            <a:ext cx="4012637" cy="307777"/>
          </a:xfrm>
          <a:prstGeom prst="rect">
            <a:avLst/>
          </a:prstGeom>
        </p:spPr>
        <p:txBody>
          <a:bodyPr wrap="none">
            <a:spAutoFit/>
          </a:bodyPr>
          <a:lstStyle/>
          <a:p>
            <a:pPr lvl="1"/>
            <a:r>
              <a:rPr lang="en-US" sz="1400" dirty="0" smtClean="0">
                <a:latin typeface="Times New Roman" pitchFamily="18" charset="0"/>
                <a:cs typeface="Times New Roman" pitchFamily="18" charset="0"/>
              </a:rPr>
              <a:t>Fig. Network </a:t>
            </a:r>
            <a:r>
              <a:rPr lang="en-US" sz="1400" dirty="0">
                <a:latin typeface="Times New Roman" pitchFamily="18" charset="0"/>
                <a:cs typeface="Times New Roman" pitchFamily="18" charset="0"/>
              </a:rPr>
              <a:t>topology in IEEE </a:t>
            </a:r>
            <a:r>
              <a:rPr lang="en-US" sz="1400" dirty="0" smtClean="0">
                <a:latin typeface="Times New Roman" pitchFamily="18" charset="0"/>
                <a:cs typeface="Times New Roman" pitchFamily="18" charset="0"/>
              </a:rPr>
              <a:t>802.15.4m [4].</a:t>
            </a:r>
            <a:endParaRPr lang="en-US" sz="1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8640"/>
            <a:ext cx="8915400" cy="764704"/>
          </a:xfrm>
        </p:spPr>
        <p:txBody>
          <a:bodyPr>
            <a:noAutofit/>
          </a:bodyPr>
          <a:lstStyle/>
          <a:p>
            <a:r>
              <a:rPr lang="en-US" sz="4400" b="1" dirty="0" smtClean="0">
                <a:latin typeface="Times New Roman" pitchFamily="18" charset="0"/>
                <a:cs typeface="Times New Roman" pitchFamily="18" charset="0"/>
              </a:rPr>
              <a:t>Network Layer For Cognitive M2M</a:t>
            </a:r>
            <a:endParaRPr lang="en-IN" sz="4400" b="1" dirty="0">
              <a:latin typeface="Times New Roman" pitchFamily="18" charset="0"/>
              <a:cs typeface="Times New Roman" pitchFamily="18" charset="0"/>
            </a:endParaRPr>
          </a:p>
        </p:txBody>
      </p:sp>
      <p:sp>
        <p:nvSpPr>
          <p:cNvPr id="3" name="Content Placeholder 2"/>
          <p:cNvSpPr>
            <a:spLocks noGrp="1"/>
          </p:cNvSpPr>
          <p:nvPr>
            <p:ph idx="1"/>
          </p:nvPr>
        </p:nvSpPr>
        <p:spPr>
          <a:xfrm>
            <a:off x="0" y="1772816"/>
            <a:ext cx="9144000" cy="4353347"/>
          </a:xfrm>
        </p:spPr>
        <p:txBody>
          <a:bodyPr>
            <a:noAutofit/>
          </a:bodyPr>
          <a:lstStyle/>
          <a:p>
            <a:pPr lvl="0" algn="just"/>
            <a:r>
              <a:rPr lang="en-IN" sz="2400" dirty="0">
                <a:latin typeface="Times New Roman" pitchFamily="18" charset="0"/>
                <a:cs typeface="Times New Roman" pitchFamily="18" charset="0"/>
              </a:rPr>
              <a:t>Cognitive and Opportunistic Routing for Low Power and </a:t>
            </a:r>
            <a:r>
              <a:rPr lang="en-IN" sz="2400" dirty="0" err="1">
                <a:latin typeface="Times New Roman" pitchFamily="18" charset="0"/>
                <a:cs typeface="Times New Roman" pitchFamily="18" charset="0"/>
              </a:rPr>
              <a:t>Lossy</a:t>
            </a:r>
            <a:r>
              <a:rPr lang="en-IN" sz="2400" dirty="0">
                <a:latin typeface="Times New Roman" pitchFamily="18" charset="0"/>
                <a:cs typeface="Times New Roman" pitchFamily="18" charset="0"/>
              </a:rPr>
              <a:t> Networks(CORPL) is a distance-vector protocol.</a:t>
            </a:r>
          </a:p>
          <a:p>
            <a:pPr lvl="0" algn="just"/>
            <a:r>
              <a:rPr lang="en-US" sz="2400" dirty="0">
                <a:latin typeface="Times New Roman" pitchFamily="18" charset="0"/>
                <a:ea typeface="Times New Roman" pitchFamily="18" charset="0"/>
                <a:cs typeface="Times New Roman" pitchFamily="18" charset="0"/>
              </a:rPr>
              <a:t>CORPL uses an opportunistic forwarding approach that consists of two key steps: </a:t>
            </a:r>
          </a:p>
          <a:p>
            <a:pPr lvl="1" algn="just"/>
            <a:r>
              <a:rPr lang="en-US" dirty="0">
                <a:latin typeface="Times New Roman" pitchFamily="18" charset="0"/>
                <a:ea typeface="Times New Roman" pitchFamily="18" charset="0"/>
                <a:cs typeface="Times New Roman" pitchFamily="18" charset="0"/>
              </a:rPr>
              <a:t> selection of a forwarder set</a:t>
            </a:r>
          </a:p>
          <a:p>
            <a:pPr lvl="1" algn="just"/>
            <a:r>
              <a:rPr lang="en-US" dirty="0">
                <a:latin typeface="Times New Roman" pitchFamily="18" charset="0"/>
                <a:ea typeface="Times New Roman" pitchFamily="18" charset="0"/>
                <a:cs typeface="Times New Roman" pitchFamily="18" charset="0"/>
              </a:rPr>
              <a:t> a coordination scheme to ensure that only the best receiver of each packet forwards it (unique forwarder selection). </a:t>
            </a:r>
          </a:p>
          <a:p>
            <a:pPr lvl="0"/>
            <a:r>
              <a:rPr lang="en-US" sz="2400" dirty="0">
                <a:latin typeface="Times New Roman" pitchFamily="18" charset="0"/>
                <a:ea typeface="Times New Roman" pitchFamily="18" charset="0"/>
                <a:cs typeface="Times New Roman" pitchFamily="18" charset="0"/>
              </a:rPr>
              <a:t>The Directed Acyclic Graph(DAG) is constructed.</a:t>
            </a:r>
          </a:p>
          <a:p>
            <a:r>
              <a:rPr lang="en-US" sz="2400" dirty="0">
                <a:latin typeface="Times New Roman" pitchFamily="18" charset="0"/>
                <a:ea typeface="Times New Roman" pitchFamily="18" charset="0"/>
                <a:cs typeface="Times New Roman" pitchFamily="18" charset="0"/>
              </a:rPr>
              <a:t>CORPL considers two different routing classes:</a:t>
            </a:r>
          </a:p>
          <a:p>
            <a:pPr lvl="1"/>
            <a:r>
              <a:rPr lang="en-US" dirty="0">
                <a:latin typeface="Times New Roman" pitchFamily="18" charset="0"/>
                <a:ea typeface="Times New Roman" pitchFamily="18" charset="0"/>
                <a:cs typeface="Times New Roman" pitchFamily="18" charset="0"/>
              </a:rPr>
              <a:t>The first class (</a:t>
            </a:r>
            <a:r>
              <a:rPr lang="en-US" i="1" dirty="0">
                <a:latin typeface="Times New Roman" pitchFamily="18" charset="0"/>
                <a:ea typeface="Times New Roman" pitchFamily="18" charset="0"/>
                <a:cs typeface="Times New Roman" pitchFamily="18" charset="0"/>
              </a:rPr>
              <a:t>class A</a:t>
            </a:r>
            <a:r>
              <a:rPr lang="en-US" dirty="0">
                <a:latin typeface="Times New Roman" pitchFamily="18" charset="0"/>
                <a:ea typeface="Times New Roman" pitchFamily="18" charset="0"/>
                <a:cs typeface="Times New Roman" pitchFamily="18" charset="0"/>
              </a:rPr>
              <a:t>) </a:t>
            </a:r>
          </a:p>
          <a:p>
            <a:pPr lvl="1"/>
            <a:r>
              <a:rPr lang="en-US" dirty="0">
                <a:latin typeface="Times New Roman" pitchFamily="18" charset="0"/>
                <a:ea typeface="Times New Roman" pitchFamily="18" charset="0"/>
                <a:cs typeface="Times New Roman" pitchFamily="18" charset="0"/>
              </a:rPr>
              <a:t>The second class (</a:t>
            </a:r>
            <a:r>
              <a:rPr lang="en-US" i="1" dirty="0">
                <a:latin typeface="Times New Roman" pitchFamily="18" charset="0"/>
                <a:ea typeface="Times New Roman" pitchFamily="18" charset="0"/>
                <a:cs typeface="Times New Roman" pitchFamily="18" charset="0"/>
              </a:rPr>
              <a:t>class B</a:t>
            </a:r>
            <a:r>
              <a:rPr lang="en-US" dirty="0">
                <a:latin typeface="Times New Roman" pitchFamily="18" charset="0"/>
                <a:ea typeface="Times New Roman" pitchFamily="18" charset="0"/>
                <a:cs typeface="Times New Roman" pitchFamily="18" charset="0"/>
              </a:rPr>
              <a:t>)</a:t>
            </a:r>
            <a:endParaRPr lang="en-IN" dirty="0">
              <a:latin typeface="Times New Roman" pitchFamily="18" charset="0"/>
              <a:cs typeface="Times New Roman" pitchFamily="18" charset="0"/>
            </a:endParaRPr>
          </a:p>
          <a:p>
            <a:pPr lvl="0"/>
            <a:endParaRPr lang="en-US" sz="2400" dirty="0">
              <a:latin typeface="Times New Roman" pitchFamily="18" charset="0"/>
              <a:ea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
        <p:nvSpPr>
          <p:cNvPr id="4" name="Rectangle 3"/>
          <p:cNvSpPr/>
          <p:nvPr/>
        </p:nvSpPr>
        <p:spPr>
          <a:xfrm>
            <a:off x="-228600" y="1143000"/>
            <a:ext cx="1907704" cy="461665"/>
          </a:xfrm>
          <a:prstGeom prst="rect">
            <a:avLst/>
          </a:prstGeom>
        </p:spPr>
        <p:txBody>
          <a:bodyPr wrap="square">
            <a:spAutoFit/>
          </a:bodyPr>
          <a:lstStyle/>
          <a:p>
            <a:pPr lvl="0" indent="457200" eaLnBrk="0" fontAlgn="base" hangingPunct="0">
              <a:spcBef>
                <a:spcPct val="0"/>
              </a:spcBef>
              <a:spcAft>
                <a:spcPct val="0"/>
              </a:spcAft>
            </a:pPr>
            <a:r>
              <a:rPr kumimoji="0" lang="en-US" sz="2400" b="1" i="0" u="none" strike="noStrike" cap="none" normalizeH="0" baseline="0" dirty="0" smtClean="0">
                <a:ln>
                  <a:noFill/>
                </a:ln>
                <a:solidFill>
                  <a:schemeClr val="tx1"/>
                </a:solidFill>
                <a:effectLst/>
                <a:latin typeface="Arial" pitchFamily="34" charset="0"/>
                <a:ea typeface="Times New Roman" pitchFamily="18" charset="0"/>
                <a:cs typeface="Times-Roman"/>
              </a:rPr>
              <a:t>CORPL:</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researchgate.net/profile/Adnan_Aijaz/publication/270880234/figure/fig5/Fig.-7.-Rank-computation-in-CORPL-based-on-ETX.-The-default-parent-for-node-5-is-node-3.png"/>
          <p:cNvPicPr>
            <a:picLocks noChangeAspect="1" noChangeArrowheads="1"/>
          </p:cNvPicPr>
          <p:nvPr/>
        </p:nvPicPr>
        <p:blipFill>
          <a:blip r:embed="rId2" cstate="print"/>
          <a:srcRect/>
          <a:stretch>
            <a:fillRect/>
          </a:stretch>
        </p:blipFill>
        <p:spPr bwMode="auto">
          <a:xfrm>
            <a:off x="224689" y="2898113"/>
            <a:ext cx="8640960" cy="3384376"/>
          </a:xfrm>
          <a:prstGeom prst="rect">
            <a:avLst/>
          </a:prstGeom>
          <a:noFill/>
        </p:spPr>
      </p:pic>
      <p:sp>
        <p:nvSpPr>
          <p:cNvPr id="3" name="Content Placeholder 2"/>
          <p:cNvSpPr txBox="1">
            <a:spLocks/>
          </p:cNvSpPr>
          <p:nvPr/>
        </p:nvSpPr>
        <p:spPr>
          <a:xfrm>
            <a:off x="0" y="260648"/>
            <a:ext cx="9144000" cy="2664296"/>
          </a:xfrm>
          <a:prstGeom prst="rect">
            <a:avLst/>
          </a:prstGeom>
        </p:spPr>
        <p:txBody>
          <a:bodyPr>
            <a:noAutofit/>
          </a:bodyPr>
          <a:lstStyle/>
          <a:p>
            <a:pPr marL="420624" lvl="0" indent="-384048">
              <a:spcBef>
                <a:spcPct val="20000"/>
              </a:spcBef>
              <a:buClr>
                <a:schemeClr val="accent1"/>
              </a:buClr>
              <a:buSzPct val="80000"/>
              <a:buFont typeface="Wingdings 2"/>
              <a:buChar char=""/>
            </a:pPr>
            <a:r>
              <a:rPr lang="en-US" sz="2400" dirty="0">
                <a:latin typeface="Times New Roman" pitchFamily="18" charset="0"/>
                <a:ea typeface="Times New Roman" pitchFamily="18" charset="0"/>
                <a:cs typeface="Times New Roman" pitchFamily="18" charset="0"/>
              </a:rPr>
              <a:t>After detecting a vacant channel, the gateway node transmits a destination information object (DIO) message. </a:t>
            </a:r>
          </a:p>
          <a:p>
            <a:pPr marL="420624" lvl="0" indent="-384048">
              <a:spcBef>
                <a:spcPct val="20000"/>
              </a:spcBef>
              <a:buClr>
                <a:schemeClr val="accent1"/>
              </a:buClr>
              <a:buSzPct val="80000"/>
              <a:buFont typeface="Wingdings 2"/>
              <a:buChar char=""/>
            </a:pPr>
            <a:r>
              <a:rPr lang="en-US" sz="2400" dirty="0">
                <a:latin typeface="Times New Roman" pitchFamily="18" charset="0"/>
                <a:ea typeface="Times New Roman" pitchFamily="18" charset="0"/>
                <a:cs typeface="Times New Roman" pitchFamily="18" charset="0"/>
              </a:rPr>
              <a:t>The expected transmission count (ETX )of a link will be measured and updated continuously, once the link starts to carry data traffic. </a:t>
            </a:r>
          </a:p>
          <a:p>
            <a:pPr marL="420624" lvl="0" indent="-384048">
              <a:spcBef>
                <a:spcPct val="20000"/>
              </a:spcBef>
              <a:buClr>
                <a:schemeClr val="accent1"/>
              </a:buClr>
              <a:buSzPct val="80000"/>
              <a:buFont typeface="Wingdings 2"/>
              <a:buChar char=""/>
            </a:pPr>
            <a:r>
              <a:rPr lang="en-US" sz="2400" dirty="0">
                <a:latin typeface="Times New Roman" pitchFamily="18" charset="0"/>
                <a:ea typeface="Times New Roman" pitchFamily="18" charset="0"/>
                <a:cs typeface="Times New Roman" pitchFamily="18" charset="0"/>
              </a:rPr>
              <a:t>The forwarder set is constructed in such a way that the forwarding nodes are within the transmission range of each other. </a:t>
            </a:r>
          </a:p>
          <a:p>
            <a:pPr marL="420624" lvl="0" indent="-384048">
              <a:spcBef>
                <a:spcPct val="20000"/>
              </a:spcBef>
              <a:buClr>
                <a:schemeClr val="accent1"/>
              </a:buClr>
              <a:buSzPct val="80000"/>
              <a:buFont typeface="Wingdings 2"/>
              <a:buChar char=""/>
            </a:pPr>
            <a:endParaRPr lang="en-IN" sz="2400" dirty="0">
              <a:latin typeface="Times New Roman" pitchFamily="18" charset="0"/>
              <a:cs typeface="Times New Roman" pitchFamily="18" charset="0"/>
            </a:endParaRPr>
          </a:p>
        </p:txBody>
      </p:sp>
      <p:sp>
        <p:nvSpPr>
          <p:cNvPr id="2" name="Rectangle 1"/>
          <p:cNvSpPr/>
          <p:nvPr/>
        </p:nvSpPr>
        <p:spPr>
          <a:xfrm>
            <a:off x="3140585" y="6307105"/>
            <a:ext cx="3031279" cy="307777"/>
          </a:xfrm>
          <a:prstGeom prst="rect">
            <a:avLst/>
          </a:prstGeom>
        </p:spPr>
        <p:txBody>
          <a:bodyPr wrap="none">
            <a:spAutoFit/>
          </a:bodyPr>
          <a:lstStyle/>
          <a:p>
            <a:r>
              <a:rPr lang="en-US" sz="1400" dirty="0" smtClean="0">
                <a:latin typeface="Times New Roman" pitchFamily="18" charset="0"/>
                <a:cs typeface="Times New Roman" pitchFamily="18" charset="0"/>
              </a:rPr>
              <a:t>Fig. CORPL (http</a:t>
            </a:r>
            <a:r>
              <a:rPr lang="en-US" sz="1400" dirty="0">
                <a:latin typeface="Times New Roman" pitchFamily="18" charset="0"/>
                <a:cs typeface="Times New Roman" pitchFamily="18" charset="0"/>
              </a:rPr>
              <a:t>://</a:t>
            </a:r>
            <a:r>
              <a:rPr lang="en-US" sz="1400" dirty="0" smtClean="0">
                <a:latin typeface="Times New Roman" pitchFamily="18" charset="0"/>
                <a:cs typeface="Times New Roman" pitchFamily="18" charset="0"/>
              </a:rPr>
              <a:t>ieeexplore.ieee.org)</a:t>
            </a:r>
            <a:endParaRPr lang="en-US" sz="14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0" y="1752600"/>
            <a:ext cx="9144000" cy="4557936"/>
          </a:xfrm>
        </p:spPr>
        <p:txBody>
          <a:bodyPr>
            <a:noAutofit/>
          </a:bodyPr>
          <a:lstStyle/>
          <a:p>
            <a:pPr algn="just"/>
            <a:r>
              <a:rPr lang="en-US" sz="2400" dirty="0">
                <a:latin typeface="Times New Roman" pitchFamily="18" charset="0"/>
                <a:ea typeface="Times New Roman" pitchFamily="18" charset="0"/>
                <a:cs typeface="Times New Roman" pitchFamily="18" charset="0"/>
              </a:rPr>
              <a:t>Transport Layer Protocol:</a:t>
            </a:r>
          </a:p>
          <a:p>
            <a:pPr lvl="1" algn="just"/>
            <a:r>
              <a:rPr lang="en-US" dirty="0">
                <a:latin typeface="Times New Roman" pitchFamily="18" charset="0"/>
                <a:ea typeface="Times New Roman" pitchFamily="18" charset="0"/>
                <a:cs typeface="Times New Roman" pitchFamily="18" charset="0"/>
              </a:rPr>
              <a:t>TP-CRAHN(Transport Protocol for Cognitive Radio Ad-Hoc Network)</a:t>
            </a:r>
          </a:p>
          <a:p>
            <a:pPr lvl="1" algn="just"/>
            <a:r>
              <a:rPr lang="en-US" dirty="0">
                <a:latin typeface="Times New Roman" pitchFamily="18" charset="0"/>
                <a:ea typeface="Times New Roman" pitchFamily="18" charset="0"/>
                <a:cs typeface="Times New Roman" pitchFamily="18" charset="0"/>
              </a:rPr>
              <a:t>This protocol integrates as an end-to-end metric, the spectrum sensing, and switching functionalities in a cognitive radio network</a:t>
            </a:r>
          </a:p>
          <a:p>
            <a:pPr lvl="1" algn="just">
              <a:buNone/>
            </a:pPr>
            <a:endParaRPr lang="en-US" dirty="0">
              <a:latin typeface="Times New Roman" pitchFamily="18" charset="0"/>
              <a:ea typeface="Times New Roman" pitchFamily="18" charset="0"/>
              <a:cs typeface="Times New Roman" pitchFamily="18" charset="0"/>
            </a:endParaRPr>
          </a:p>
          <a:p>
            <a:pPr lvl="0" algn="just"/>
            <a:r>
              <a:rPr lang="en-US" sz="2400" dirty="0">
                <a:latin typeface="Times New Roman" pitchFamily="18" charset="0"/>
                <a:ea typeface="Times New Roman" pitchFamily="18" charset="0"/>
                <a:cs typeface="Times New Roman" pitchFamily="18" charset="0"/>
              </a:rPr>
              <a:t>Application Layer Protocol:</a:t>
            </a:r>
          </a:p>
          <a:p>
            <a:pPr lvl="1" algn="just"/>
            <a:r>
              <a:rPr lang="en-US" dirty="0" err="1">
                <a:latin typeface="Times New Roman" pitchFamily="18" charset="0"/>
                <a:ea typeface="Times New Roman" pitchFamily="18" charset="0"/>
                <a:cs typeface="Times New Roman" pitchFamily="18" charset="0"/>
              </a:rPr>
              <a:t>CoAP</a:t>
            </a:r>
            <a:r>
              <a:rPr lang="en-US" dirty="0">
                <a:latin typeface="Times New Roman" pitchFamily="18" charset="0"/>
                <a:ea typeface="Times New Roman" pitchFamily="18" charset="0"/>
                <a:cs typeface="Times New Roman" pitchFamily="18" charset="0"/>
              </a:rPr>
              <a:t> (Constrained Application Protocol)</a:t>
            </a:r>
          </a:p>
          <a:p>
            <a:pPr lvl="1" algn="just"/>
            <a:r>
              <a:rPr lang="en-IN" dirty="0">
                <a:latin typeface="Times New Roman" pitchFamily="18" charset="0"/>
                <a:cs typeface="Times New Roman" pitchFamily="18" charset="0"/>
              </a:rPr>
              <a:t>Its specialized web transfer protocol for use with constrained nodes and constrained networks.</a:t>
            </a:r>
            <a:endParaRPr lang="en-US" dirty="0">
              <a:latin typeface="Times New Roman" pitchFamily="18" charset="0"/>
              <a:ea typeface="Times New Roman" pitchFamily="18" charset="0"/>
              <a:cs typeface="Times New Roman" pitchFamily="18" charset="0"/>
            </a:endParaRPr>
          </a:p>
          <a:p>
            <a:pPr lvl="0" algn="just">
              <a:buNone/>
            </a:pPr>
            <a:endParaRPr lang="en-US" sz="2400" dirty="0">
              <a:latin typeface="Times New Roman" pitchFamily="18" charset="0"/>
              <a:cs typeface="Times New Roman" pitchFamily="18" charset="0"/>
            </a:endParaRPr>
          </a:p>
          <a:p>
            <a:pPr lvl="0" algn="just">
              <a:buNone/>
            </a:pPr>
            <a:endParaRPr lang="en-US" sz="2400" dirty="0">
              <a:latin typeface="Times New Roman" pitchFamily="18" charset="0"/>
              <a:cs typeface="Times New Roman" pitchFamily="18" charset="0"/>
            </a:endParaRPr>
          </a:p>
          <a:p>
            <a:pPr algn="just"/>
            <a:endParaRPr lang="en-IN" sz="2400" b="1" dirty="0">
              <a:latin typeface="Times New Roman" pitchFamily="18" charset="0"/>
              <a:cs typeface="Times New Roman" pitchFamily="18" charset="0"/>
            </a:endParaRPr>
          </a:p>
        </p:txBody>
      </p:sp>
      <p:sp>
        <p:nvSpPr>
          <p:cNvPr id="6" name="Title 1"/>
          <p:cNvSpPr>
            <a:spLocks noGrp="1"/>
          </p:cNvSpPr>
          <p:nvPr>
            <p:ph type="title"/>
          </p:nvPr>
        </p:nvSpPr>
        <p:spPr>
          <a:xfrm>
            <a:off x="228600" y="685800"/>
            <a:ext cx="8915400" cy="764704"/>
          </a:xfrm>
        </p:spPr>
        <p:txBody>
          <a:bodyPr>
            <a:noAutofit/>
          </a:bodyPr>
          <a:lstStyle/>
          <a:p>
            <a:pPr algn="ctr"/>
            <a:r>
              <a:rPr lang="en-US" sz="4400" b="1" dirty="0" smtClean="0">
                <a:latin typeface="Times New Roman" pitchFamily="18" charset="0"/>
                <a:cs typeface="Times New Roman" pitchFamily="18" charset="0"/>
              </a:rPr>
              <a:t>Transport And Above Layer For Cognitive M2M</a:t>
            </a:r>
            <a:endParaRPr lang="en-IN" sz="4400" b="1"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0" y="0"/>
            <a:ext cx="9144000" cy="1169988"/>
          </a:xfrm>
        </p:spPr>
        <p:txBody>
          <a:bodyPr tIns="64440">
            <a:noAutofit/>
          </a:bodyPr>
          <a:lstStyle/>
          <a:p>
            <a:pPr algn="ct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4400" b="1" dirty="0" smtClean="0">
                <a:latin typeface="Times New Roman" pitchFamily="18" charset="0"/>
                <a:ea typeface="ＭＳ Ｐゴシック" pitchFamily="34" charset="-128"/>
                <a:cs typeface="Times New Roman" pitchFamily="18" charset="0"/>
              </a:rPr>
              <a:t>Information Centric Networking</a:t>
            </a:r>
          </a:p>
        </p:txBody>
      </p:sp>
      <p:sp>
        <p:nvSpPr>
          <p:cNvPr id="35" name="Rounded Rectangle 34"/>
          <p:cNvSpPr/>
          <p:nvPr/>
        </p:nvSpPr>
        <p:spPr bwMode="auto">
          <a:xfrm>
            <a:off x="3073400" y="2711450"/>
            <a:ext cx="763588" cy="1028700"/>
          </a:xfrm>
          <a:prstGeom prst="roundRect">
            <a:avLst/>
          </a:prstGeom>
          <a:solidFill>
            <a:schemeClr val="accent4">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defTabSz="449263">
              <a:lnSpc>
                <a:spcPct val="93000"/>
              </a:lnSpc>
              <a:buClr>
                <a:srgbClr val="000000"/>
              </a:buClr>
              <a:buSzPct val="100000"/>
              <a:buFont typeface="Arial" charset="0"/>
              <a:buNone/>
              <a:defRPr/>
            </a:pPr>
            <a:r>
              <a:rPr lang="en-US" dirty="0">
                <a:solidFill>
                  <a:schemeClr val="bg1"/>
                </a:solidFill>
                <a:latin typeface="Calibri" pitchFamily="34" charset="0"/>
                <a:ea typeface="+mn-ea"/>
              </a:rPr>
              <a:t>Web</a:t>
            </a:r>
          </a:p>
        </p:txBody>
      </p:sp>
      <p:sp>
        <p:nvSpPr>
          <p:cNvPr id="36" name="Rounded Rectangle 35"/>
          <p:cNvSpPr/>
          <p:nvPr/>
        </p:nvSpPr>
        <p:spPr bwMode="auto">
          <a:xfrm>
            <a:off x="3960813" y="2713038"/>
            <a:ext cx="763587" cy="1028700"/>
          </a:xfrm>
          <a:prstGeom prst="roundRect">
            <a:avLst/>
          </a:prstGeom>
          <a:solidFill>
            <a:schemeClr val="accent4">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defTabSz="449263">
              <a:lnSpc>
                <a:spcPct val="93000"/>
              </a:lnSpc>
              <a:buClr>
                <a:srgbClr val="000000"/>
              </a:buClr>
              <a:buSzPct val="100000"/>
              <a:buFont typeface="Arial" charset="0"/>
              <a:buNone/>
              <a:defRPr/>
            </a:pPr>
            <a:r>
              <a:rPr lang="en-US" dirty="0">
                <a:solidFill>
                  <a:schemeClr val="bg1"/>
                </a:solidFill>
                <a:latin typeface="Calibri" pitchFamily="34" charset="0"/>
                <a:ea typeface="+mn-ea"/>
              </a:rPr>
              <a:t>CDN</a:t>
            </a:r>
          </a:p>
        </p:txBody>
      </p:sp>
      <p:sp>
        <p:nvSpPr>
          <p:cNvPr id="37" name="Rounded Rectangle 36"/>
          <p:cNvSpPr/>
          <p:nvPr/>
        </p:nvSpPr>
        <p:spPr bwMode="auto">
          <a:xfrm>
            <a:off x="4848225" y="2714625"/>
            <a:ext cx="763588" cy="1028700"/>
          </a:xfrm>
          <a:prstGeom prst="roundRect">
            <a:avLst/>
          </a:prstGeom>
          <a:solidFill>
            <a:schemeClr val="accent4">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defTabSz="449263">
              <a:lnSpc>
                <a:spcPct val="93000"/>
              </a:lnSpc>
              <a:buClr>
                <a:srgbClr val="000000"/>
              </a:buClr>
              <a:buSzPct val="100000"/>
              <a:buFont typeface="Arial" charset="0"/>
              <a:buNone/>
              <a:defRPr/>
            </a:pPr>
            <a:r>
              <a:rPr lang="en-US" dirty="0">
                <a:solidFill>
                  <a:schemeClr val="bg1"/>
                </a:solidFill>
                <a:latin typeface="Calibri" pitchFamily="34" charset="0"/>
                <a:ea typeface="+mn-ea"/>
              </a:rPr>
              <a:t>P2P</a:t>
            </a:r>
          </a:p>
        </p:txBody>
      </p:sp>
      <p:sp>
        <p:nvSpPr>
          <p:cNvPr id="19462" name="Text Box 2"/>
          <p:cNvSpPr txBox="1">
            <a:spLocks noChangeArrowheads="1"/>
          </p:cNvSpPr>
          <p:nvPr/>
        </p:nvSpPr>
        <p:spPr bwMode="auto">
          <a:xfrm>
            <a:off x="5707063" y="969963"/>
            <a:ext cx="3284537" cy="136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7956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9pPr>
          </a:lstStyle>
          <a:p>
            <a:pPr algn="ctr">
              <a:lnSpc>
                <a:spcPct val="87000"/>
              </a:lnSpc>
              <a:buFont typeface="Times New Roman" pitchFamily="18" charset="0"/>
              <a:buNone/>
            </a:pPr>
            <a:r>
              <a:rPr lang="en-GB" sz="2000" dirty="0">
                <a:solidFill>
                  <a:srgbClr val="000000"/>
                </a:solidFill>
                <a:latin typeface="Calibri" pitchFamily="34" charset="0"/>
              </a:rPr>
              <a:t/>
            </a:r>
            <a:br>
              <a:rPr lang="en-GB" sz="2000" dirty="0">
                <a:solidFill>
                  <a:srgbClr val="000000"/>
                </a:solidFill>
                <a:latin typeface="Calibri" pitchFamily="34" charset="0"/>
              </a:rPr>
            </a:br>
            <a:r>
              <a:rPr lang="en-GB" sz="2000" dirty="0">
                <a:solidFill>
                  <a:srgbClr val="000000"/>
                </a:solidFill>
                <a:latin typeface="Calibri" pitchFamily="34" charset="0"/>
              </a:rPr>
              <a:t>Information Centric Network</a:t>
            </a:r>
          </a:p>
          <a:p>
            <a:pPr algn="ctr">
              <a:lnSpc>
                <a:spcPct val="87000"/>
              </a:lnSpc>
              <a:buFont typeface="Times New Roman" pitchFamily="18" charset="0"/>
              <a:buNone/>
            </a:pPr>
            <a:endParaRPr lang="en-GB" sz="2000" dirty="0">
              <a:solidFill>
                <a:srgbClr val="000000"/>
              </a:solidFill>
              <a:latin typeface="Calibri" pitchFamily="34" charset="0"/>
            </a:endParaRPr>
          </a:p>
          <a:p>
            <a:pPr algn="ctr">
              <a:lnSpc>
                <a:spcPct val="87000"/>
              </a:lnSpc>
              <a:buFont typeface="Times New Roman" pitchFamily="18" charset="0"/>
              <a:buNone/>
            </a:pPr>
            <a:r>
              <a:rPr lang="en-GB" sz="1600" dirty="0">
                <a:solidFill>
                  <a:srgbClr val="000000"/>
                </a:solidFill>
                <a:latin typeface="Calibri" pitchFamily="34" charset="0"/>
              </a:rPr>
              <a:t>Focus on </a:t>
            </a:r>
            <a:br>
              <a:rPr lang="en-GB" sz="1600" dirty="0">
                <a:solidFill>
                  <a:srgbClr val="000000"/>
                </a:solidFill>
                <a:latin typeface="Calibri" pitchFamily="34" charset="0"/>
              </a:rPr>
            </a:br>
            <a:r>
              <a:rPr lang="en-GB" sz="1600" i="1" dirty="0">
                <a:solidFill>
                  <a:srgbClr val="AD2323"/>
                </a:solidFill>
                <a:latin typeface="Calibri" pitchFamily="34" charset="0"/>
              </a:rPr>
              <a:t>information</a:t>
            </a:r>
            <a:r>
              <a:rPr lang="en-GB" sz="1600" dirty="0">
                <a:solidFill>
                  <a:srgbClr val="000000"/>
                </a:solidFill>
                <a:latin typeface="Calibri" pitchFamily="34" charset="0"/>
              </a:rPr>
              <a:t> </a:t>
            </a:r>
            <a:r>
              <a:rPr lang="en-GB" sz="1600" i="1" dirty="0">
                <a:solidFill>
                  <a:srgbClr val="AD2323"/>
                </a:solidFill>
                <a:latin typeface="Calibri" pitchFamily="34" charset="0"/>
              </a:rPr>
              <a:t>objects</a:t>
            </a:r>
          </a:p>
        </p:txBody>
      </p:sp>
      <p:grpSp>
        <p:nvGrpSpPr>
          <p:cNvPr id="2" name="Group 3"/>
          <p:cNvGrpSpPr>
            <a:grpSpLocks/>
          </p:cNvGrpSpPr>
          <p:nvPr/>
        </p:nvGrpSpPr>
        <p:grpSpPr bwMode="auto">
          <a:xfrm>
            <a:off x="304800" y="2514600"/>
            <a:ext cx="2300288" cy="1651000"/>
            <a:chOff x="192" y="2022"/>
            <a:chExt cx="1449" cy="1040"/>
          </a:xfrm>
        </p:grpSpPr>
        <p:pic>
          <p:nvPicPr>
            <p:cNvPr id="19471"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1" y="2771"/>
              <a:ext cx="21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9472"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15" y="2810"/>
              <a:ext cx="21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9473"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9" y="2022"/>
              <a:ext cx="21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9474"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2" y="2234"/>
              <a:ext cx="21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9475"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4" y="2463"/>
              <a:ext cx="21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9476" name="Picture 9"/>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35" y="2444"/>
              <a:ext cx="21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9477" name="Picture 10"/>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30" y="2137"/>
              <a:ext cx="21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9478" name="Picture 1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 y="2559"/>
              <a:ext cx="21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cxnSp>
          <p:nvCxnSpPr>
            <p:cNvPr id="19479" name="AutoShape 12"/>
            <p:cNvCxnSpPr>
              <a:cxnSpLocks noChangeShapeType="1"/>
            </p:cNvCxnSpPr>
            <p:nvPr/>
          </p:nvCxnSpPr>
          <p:spPr bwMode="auto">
            <a:xfrm flipV="1">
              <a:off x="465" y="2716"/>
              <a:ext cx="266" cy="181"/>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0" name="AutoShape 13"/>
            <p:cNvCxnSpPr>
              <a:cxnSpLocks noChangeShapeType="1"/>
            </p:cNvCxnSpPr>
            <p:nvPr/>
          </p:nvCxnSpPr>
          <p:spPr bwMode="auto">
            <a:xfrm flipH="1" flipV="1">
              <a:off x="406" y="2360"/>
              <a:ext cx="218" cy="229"/>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1" name="AutoShape 14"/>
            <p:cNvCxnSpPr>
              <a:cxnSpLocks noChangeShapeType="1"/>
            </p:cNvCxnSpPr>
            <p:nvPr/>
          </p:nvCxnSpPr>
          <p:spPr bwMode="auto">
            <a:xfrm flipV="1">
              <a:off x="406" y="2148"/>
              <a:ext cx="433" cy="212"/>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2" name="AutoShape 15"/>
            <p:cNvCxnSpPr>
              <a:cxnSpLocks noChangeShapeType="1"/>
            </p:cNvCxnSpPr>
            <p:nvPr/>
          </p:nvCxnSpPr>
          <p:spPr bwMode="auto">
            <a:xfrm flipH="1">
              <a:off x="731" y="2275"/>
              <a:ext cx="215" cy="188"/>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3" name="AutoShape 16"/>
            <p:cNvCxnSpPr>
              <a:cxnSpLocks noChangeShapeType="1"/>
            </p:cNvCxnSpPr>
            <p:nvPr/>
          </p:nvCxnSpPr>
          <p:spPr bwMode="auto">
            <a:xfrm>
              <a:off x="299" y="2487"/>
              <a:ext cx="59" cy="284"/>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4" name="AutoShape 17"/>
            <p:cNvCxnSpPr>
              <a:cxnSpLocks noChangeShapeType="1"/>
            </p:cNvCxnSpPr>
            <p:nvPr/>
          </p:nvCxnSpPr>
          <p:spPr bwMode="auto">
            <a:xfrm>
              <a:off x="465" y="2897"/>
              <a:ext cx="550" cy="39"/>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5" name="AutoShape 18"/>
            <p:cNvCxnSpPr>
              <a:cxnSpLocks noChangeShapeType="1"/>
            </p:cNvCxnSpPr>
            <p:nvPr/>
          </p:nvCxnSpPr>
          <p:spPr bwMode="auto">
            <a:xfrm flipV="1">
              <a:off x="1122" y="2697"/>
              <a:ext cx="20" cy="113"/>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6" name="AutoShape 19"/>
            <p:cNvCxnSpPr>
              <a:cxnSpLocks noChangeShapeType="1"/>
            </p:cNvCxnSpPr>
            <p:nvPr/>
          </p:nvCxnSpPr>
          <p:spPr bwMode="auto">
            <a:xfrm flipH="1" flipV="1">
              <a:off x="731" y="2716"/>
              <a:ext cx="284" cy="220"/>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7" name="AutoShape 20"/>
            <p:cNvCxnSpPr>
              <a:cxnSpLocks noChangeShapeType="1"/>
            </p:cNvCxnSpPr>
            <p:nvPr/>
          </p:nvCxnSpPr>
          <p:spPr bwMode="auto">
            <a:xfrm flipV="1">
              <a:off x="838" y="2570"/>
              <a:ext cx="198" cy="19"/>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8" name="AutoShape 21"/>
            <p:cNvCxnSpPr>
              <a:cxnSpLocks noChangeShapeType="1"/>
            </p:cNvCxnSpPr>
            <p:nvPr/>
          </p:nvCxnSpPr>
          <p:spPr bwMode="auto">
            <a:xfrm>
              <a:off x="1053" y="2148"/>
              <a:ext cx="278" cy="115"/>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89" name="AutoShape 22"/>
            <p:cNvCxnSpPr>
              <a:cxnSpLocks noChangeShapeType="1"/>
            </p:cNvCxnSpPr>
            <p:nvPr/>
          </p:nvCxnSpPr>
          <p:spPr bwMode="auto">
            <a:xfrm>
              <a:off x="946" y="2275"/>
              <a:ext cx="196" cy="169"/>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90" name="AutoShape 23"/>
            <p:cNvCxnSpPr>
              <a:cxnSpLocks noChangeShapeType="1"/>
            </p:cNvCxnSpPr>
            <p:nvPr/>
          </p:nvCxnSpPr>
          <p:spPr bwMode="auto">
            <a:xfrm flipV="1">
              <a:off x="1249" y="2390"/>
              <a:ext cx="188" cy="180"/>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91" name="AutoShape 24"/>
            <p:cNvCxnSpPr>
              <a:cxnSpLocks noChangeShapeType="1"/>
            </p:cNvCxnSpPr>
            <p:nvPr/>
          </p:nvCxnSpPr>
          <p:spPr bwMode="auto">
            <a:xfrm>
              <a:off x="1437" y="2390"/>
              <a:ext cx="98" cy="169"/>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92" name="AutoShape 25"/>
            <p:cNvCxnSpPr>
              <a:cxnSpLocks noChangeShapeType="1"/>
            </p:cNvCxnSpPr>
            <p:nvPr/>
          </p:nvCxnSpPr>
          <p:spPr bwMode="auto">
            <a:xfrm flipH="1" flipV="1">
              <a:off x="1249" y="2570"/>
              <a:ext cx="179" cy="115"/>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cxnSp>
          <p:nvCxnSpPr>
            <p:cNvPr id="19493" name="AutoShape 26"/>
            <p:cNvCxnSpPr>
              <a:cxnSpLocks noChangeShapeType="1"/>
            </p:cNvCxnSpPr>
            <p:nvPr/>
          </p:nvCxnSpPr>
          <p:spPr bwMode="auto">
            <a:xfrm flipH="1">
              <a:off x="1229" y="2812"/>
              <a:ext cx="306" cy="125"/>
            </a:xfrm>
            <a:prstGeom prst="straightConnector1">
              <a:avLst/>
            </a:prstGeom>
            <a:noFill/>
            <a:ln w="9360">
              <a:solidFill>
                <a:srgbClr val="000000"/>
              </a:solidFill>
              <a:miter lim="800000"/>
              <a:headEnd/>
              <a:tailEnd/>
            </a:ln>
            <a:extLst>
              <a:ext uri="{909E8E84-426E-40DD-AFC4-6F175D3DCCD1}">
                <a14:hiddenFill xmlns:a14="http://schemas.microsoft.com/office/drawing/2010/main" xmlns="">
                  <a:noFill/>
                </a14:hiddenFill>
              </a:ext>
            </a:extLst>
          </p:spPr>
        </p:cxnSp>
      </p:grpSp>
      <p:sp>
        <p:nvSpPr>
          <p:cNvPr id="19464" name="Text Box 27"/>
          <p:cNvSpPr txBox="1">
            <a:spLocks noChangeArrowheads="1"/>
          </p:cNvSpPr>
          <p:nvPr/>
        </p:nvSpPr>
        <p:spPr bwMode="auto">
          <a:xfrm>
            <a:off x="454025" y="1258888"/>
            <a:ext cx="20066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7956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pitchFamily="34" charset="-128"/>
              </a:defRPr>
            </a:lvl9pPr>
          </a:lstStyle>
          <a:p>
            <a:pPr algn="ctr">
              <a:lnSpc>
                <a:spcPct val="87000"/>
              </a:lnSpc>
              <a:buFont typeface="Times New Roman" pitchFamily="18" charset="0"/>
              <a:buNone/>
            </a:pPr>
            <a:r>
              <a:rPr lang="en-GB" sz="2000" dirty="0">
                <a:solidFill>
                  <a:srgbClr val="000000"/>
                </a:solidFill>
                <a:latin typeface="Calibri" pitchFamily="34" charset="0"/>
              </a:rPr>
              <a:t>Today</a:t>
            </a:r>
            <a:r>
              <a:rPr lang="en-GB" altLang="en-GB" sz="2000" dirty="0">
                <a:solidFill>
                  <a:srgbClr val="000000"/>
                </a:solidFill>
                <a:latin typeface="Calibri" pitchFamily="34" charset="0"/>
              </a:rPr>
              <a:t>’</a:t>
            </a:r>
            <a:r>
              <a:rPr lang="en-GB" sz="2000" dirty="0">
                <a:solidFill>
                  <a:srgbClr val="000000"/>
                </a:solidFill>
                <a:latin typeface="Calibri" pitchFamily="34" charset="0"/>
              </a:rPr>
              <a:t>s Internet</a:t>
            </a:r>
          </a:p>
          <a:p>
            <a:pPr algn="ctr">
              <a:lnSpc>
                <a:spcPct val="87000"/>
              </a:lnSpc>
              <a:buFont typeface="Times New Roman" pitchFamily="18" charset="0"/>
              <a:buNone/>
            </a:pPr>
            <a:endParaRPr lang="en-GB" sz="2000" dirty="0">
              <a:solidFill>
                <a:srgbClr val="000000"/>
              </a:solidFill>
              <a:latin typeface="Calibri" pitchFamily="34" charset="0"/>
            </a:endParaRPr>
          </a:p>
          <a:p>
            <a:pPr algn="ctr">
              <a:lnSpc>
                <a:spcPct val="87000"/>
              </a:lnSpc>
              <a:buFont typeface="Times New Roman" pitchFamily="18" charset="0"/>
              <a:buNone/>
            </a:pPr>
            <a:r>
              <a:rPr lang="en-GB" sz="1600" dirty="0">
                <a:solidFill>
                  <a:srgbClr val="000000"/>
                </a:solidFill>
                <a:latin typeface="Calibri" pitchFamily="34" charset="0"/>
              </a:rPr>
              <a:t>Focus on </a:t>
            </a:r>
          </a:p>
          <a:p>
            <a:pPr algn="ctr">
              <a:lnSpc>
                <a:spcPct val="87000"/>
              </a:lnSpc>
              <a:buFont typeface="Times New Roman" pitchFamily="18" charset="0"/>
              <a:buNone/>
            </a:pPr>
            <a:r>
              <a:rPr lang="en-GB" sz="1600" i="1" dirty="0">
                <a:solidFill>
                  <a:srgbClr val="AD2323"/>
                </a:solidFill>
                <a:latin typeface="Calibri" pitchFamily="34" charset="0"/>
              </a:rPr>
              <a:t>nodes</a:t>
            </a:r>
          </a:p>
        </p:txBody>
      </p:sp>
      <p:sp>
        <p:nvSpPr>
          <p:cNvPr id="5149" name="Rectangle 29"/>
          <p:cNvSpPr>
            <a:spLocks noChangeArrowheads="1"/>
          </p:cNvSpPr>
          <p:nvPr/>
        </p:nvSpPr>
        <p:spPr bwMode="auto">
          <a:xfrm>
            <a:off x="2843213" y="1330325"/>
            <a:ext cx="2667000" cy="990600"/>
          </a:xfrm>
          <a:prstGeom prst="rect">
            <a:avLst/>
          </a:prstGeom>
          <a:solidFill>
            <a:srgbClr val="EAEAEA"/>
          </a:solidFill>
          <a:ln w="28440">
            <a:solidFill>
              <a:schemeClr val="tx1"/>
            </a:solidFill>
            <a:miter lim="800000"/>
            <a:headEnd/>
            <a:tailEnd/>
          </a:ln>
          <a:effectLst>
            <a:outerShdw blurRad="63500" dist="38100" dir="2700000" algn="tl" rotWithShape="0">
              <a:srgbClr val="000000">
                <a:alpha val="39999"/>
              </a:srgbClr>
            </a:outerShdw>
          </a:effectLst>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solidFill>
                  <a:srgbClr val="000000"/>
                </a:solidFill>
              </a:rPr>
              <a:t>In today</a:t>
            </a:r>
            <a:r>
              <a:rPr lang="en-US" altLang="en-GB" dirty="0">
                <a:solidFill>
                  <a:srgbClr val="000000"/>
                </a:solidFill>
              </a:rPr>
              <a:t>’</a:t>
            </a:r>
            <a:r>
              <a:rPr lang="en-US" dirty="0">
                <a:solidFill>
                  <a:srgbClr val="000000"/>
                </a:solidFill>
              </a:rPr>
              <a:t>s Internet,</a:t>
            </a:r>
            <a:br>
              <a:rPr lang="en-US" dirty="0">
                <a:solidFill>
                  <a:srgbClr val="000000"/>
                </a:solidFill>
              </a:rPr>
            </a:br>
            <a:r>
              <a:rPr lang="en-US" dirty="0">
                <a:solidFill>
                  <a:srgbClr val="000000"/>
                </a:solidFill>
              </a:rPr>
              <a:t>accessing information is</a:t>
            </a:r>
            <a:br>
              <a:rPr lang="en-US" dirty="0">
                <a:solidFill>
                  <a:srgbClr val="000000"/>
                </a:solidFill>
              </a:rPr>
            </a:br>
            <a:r>
              <a:rPr lang="en-US" dirty="0">
                <a:solidFill>
                  <a:srgbClr val="000000"/>
                </a:solidFill>
              </a:rPr>
              <a:t>the dominating use case!</a:t>
            </a:r>
          </a:p>
        </p:txBody>
      </p:sp>
      <p:pic>
        <p:nvPicPr>
          <p:cNvPr id="19466" name="Picture 3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18188" y="2554288"/>
            <a:ext cx="3097212" cy="231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19467" name="AutoShape 28"/>
          <p:cNvSpPr>
            <a:spLocks noChangeArrowheads="1"/>
          </p:cNvSpPr>
          <p:nvPr/>
        </p:nvSpPr>
        <p:spPr bwMode="auto">
          <a:xfrm>
            <a:off x="2809875" y="2317750"/>
            <a:ext cx="3382963" cy="1093788"/>
          </a:xfrm>
          <a:prstGeom prst="rightArrow">
            <a:avLst>
              <a:gd name="adj1" fmla="val 36139"/>
              <a:gd name="adj2" fmla="val 44689"/>
            </a:avLst>
          </a:prstGeom>
          <a:solidFill>
            <a:srgbClr val="BBE0E3">
              <a:alpha val="69803"/>
            </a:srgbClr>
          </a:solidFill>
          <a:ln w="9360">
            <a:solidFill>
              <a:srgbClr val="000000"/>
            </a:solidFill>
            <a:miter lim="800000"/>
            <a:headEnd/>
            <a:tailEnd/>
          </a:ln>
        </p:spPr>
        <p:txBody>
          <a:bodyPr wrap="none" lIns="90000" tIns="86040" rIns="90000" bIns="46800" anchor="ctr"/>
          <a:lstStyle/>
          <a:p>
            <a:pPr algn="ctr" eaLnBrk="0" hangingPunct="0">
              <a:lnSpc>
                <a:spcPct val="87000"/>
              </a:lnSpc>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Evolution</a:t>
            </a:r>
          </a:p>
        </p:txBody>
      </p:sp>
      <p:sp>
        <p:nvSpPr>
          <p:cNvPr id="38" name="Footer Placeholder 6"/>
          <p:cNvSpPr>
            <a:spLocks noGrp="1"/>
          </p:cNvSpPr>
          <p:nvPr>
            <p:ph type="ftr" sz="quarter" idx="11"/>
          </p:nvPr>
        </p:nvSpPr>
        <p:spPr/>
        <p:txBody>
          <a:bodyPr/>
          <a:lstStyle/>
          <a:p>
            <a:pPr>
              <a:defRPr/>
            </a:pPr>
            <a:r>
              <a:rPr lang="en-US" dirty="0"/>
              <a:t>IRTF Open Meeting </a:t>
            </a:r>
            <a:r>
              <a:rPr lang="en-US" dirty="0" smtClean="0"/>
              <a:t> </a:t>
            </a:r>
            <a:r>
              <a:rPr lang="en-US" dirty="0"/>
              <a:t>@ IETF-81</a:t>
            </a:r>
          </a:p>
        </p:txBody>
      </p:sp>
      <p:sp>
        <p:nvSpPr>
          <p:cNvPr id="40" name="Content Placeholder 180"/>
          <p:cNvSpPr txBox="1">
            <a:spLocks/>
          </p:cNvSpPr>
          <p:nvPr/>
        </p:nvSpPr>
        <p:spPr>
          <a:xfrm>
            <a:off x="34925" y="4797425"/>
            <a:ext cx="4392613" cy="2087563"/>
          </a:xfrm>
          <a:prstGeom prst="rect">
            <a:avLst/>
          </a:prstGeom>
        </p:spPr>
        <p:txBody>
          <a:bodyPr/>
          <a:lstStyle>
            <a:lvl1pPr marL="342900" indent="-342900"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80000"/>
              </a:lnSpc>
              <a:spcBef>
                <a:spcPct val="20000"/>
              </a:spcBef>
              <a:buFont typeface="Arial" charset="0"/>
              <a:buChar char="•"/>
            </a:pPr>
            <a:r>
              <a:rPr lang="en-US" sz="2000">
                <a:latin typeface="Calibri" pitchFamily="34" charset="0"/>
              </a:rPr>
              <a:t>Considering important requirements</a:t>
            </a:r>
          </a:p>
          <a:p>
            <a:pPr lvl="1" eaLnBrk="1" hangingPunct="1">
              <a:lnSpc>
                <a:spcPct val="80000"/>
              </a:lnSpc>
              <a:spcBef>
                <a:spcPct val="20000"/>
              </a:spcBef>
              <a:buFont typeface="Arial" charset="0"/>
              <a:buChar char="–"/>
            </a:pPr>
            <a:r>
              <a:rPr lang="en-US" b="1">
                <a:latin typeface="Calibri" pitchFamily="34" charset="0"/>
              </a:rPr>
              <a:t>Accessing named resources – not hosts</a:t>
            </a:r>
          </a:p>
          <a:p>
            <a:pPr lvl="1" eaLnBrk="1" hangingPunct="1">
              <a:lnSpc>
                <a:spcPct val="80000"/>
              </a:lnSpc>
              <a:spcBef>
                <a:spcPct val="20000"/>
              </a:spcBef>
              <a:buFont typeface="Arial" charset="0"/>
              <a:buChar char="–"/>
            </a:pPr>
            <a:r>
              <a:rPr lang="en-US" b="1">
                <a:latin typeface="Calibri" pitchFamily="34" charset="0"/>
              </a:rPr>
              <a:t>Scalable distribution through replication and caching</a:t>
            </a:r>
          </a:p>
          <a:p>
            <a:pPr lvl="1" eaLnBrk="1" hangingPunct="1">
              <a:lnSpc>
                <a:spcPct val="80000"/>
              </a:lnSpc>
              <a:spcBef>
                <a:spcPct val="20000"/>
              </a:spcBef>
              <a:buFont typeface="Arial" charset="0"/>
              <a:buChar char="–"/>
            </a:pPr>
            <a:r>
              <a:rPr lang="en-US" b="1">
                <a:latin typeface="Calibri" pitchFamily="34" charset="0"/>
              </a:rPr>
              <a:t>Good control of resolution/routing and access</a:t>
            </a:r>
            <a:endParaRPr lang="en-US" sz="2000">
              <a:latin typeface="Calibri" pitchFamily="34" charset="0"/>
            </a:endParaRPr>
          </a:p>
          <a:p>
            <a:pPr lvl="1" eaLnBrk="1" hangingPunct="1">
              <a:lnSpc>
                <a:spcPct val="80000"/>
              </a:lnSpc>
              <a:spcBef>
                <a:spcPct val="20000"/>
              </a:spcBef>
              <a:buFont typeface="Arial" charset="0"/>
              <a:buChar char="–"/>
            </a:pPr>
            <a:endParaRPr lang="en-US">
              <a:latin typeface="Calibri" pitchFamily="34" charset="0"/>
            </a:endParaRPr>
          </a:p>
        </p:txBody>
      </p:sp>
      <p:sp>
        <p:nvSpPr>
          <p:cNvPr id="41" name="Content Placeholder 180"/>
          <p:cNvSpPr txBox="1">
            <a:spLocks/>
          </p:cNvSpPr>
          <p:nvPr/>
        </p:nvSpPr>
        <p:spPr>
          <a:xfrm>
            <a:off x="4608513" y="4797425"/>
            <a:ext cx="4535487" cy="1366838"/>
          </a:xfrm>
          <a:prstGeom prst="rect">
            <a:avLst/>
          </a:prstGeom>
        </p:spPr>
        <p:txBody>
          <a:bodyPr/>
          <a:lstStyle>
            <a:lvl1pPr marL="342900" indent="-342900"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80000"/>
              </a:lnSpc>
              <a:spcBef>
                <a:spcPct val="20000"/>
              </a:spcBef>
              <a:buFont typeface="Arial" charset="0"/>
              <a:buChar char="•"/>
            </a:pPr>
            <a:r>
              <a:rPr lang="en-US" sz="2000">
                <a:latin typeface="Calibri" pitchFamily="34" charset="0"/>
              </a:rPr>
              <a:t>With ubiquitous caching</a:t>
            </a:r>
          </a:p>
          <a:p>
            <a:pPr lvl="1" eaLnBrk="1" hangingPunct="1">
              <a:lnSpc>
                <a:spcPct val="80000"/>
              </a:lnSpc>
              <a:spcBef>
                <a:spcPct val="20000"/>
              </a:spcBef>
              <a:buFont typeface="Arial" charset="0"/>
              <a:buChar char="–"/>
            </a:pPr>
            <a:r>
              <a:rPr lang="en-US">
                <a:latin typeface="Calibri" pitchFamily="34" charset="0"/>
              </a:rPr>
              <a:t>But for all applications</a:t>
            </a:r>
          </a:p>
          <a:p>
            <a:pPr lvl="1" eaLnBrk="1" hangingPunct="1">
              <a:lnSpc>
                <a:spcPct val="80000"/>
              </a:lnSpc>
              <a:spcBef>
                <a:spcPct val="20000"/>
              </a:spcBef>
              <a:buFont typeface="Arial" charset="0"/>
              <a:buChar char="–"/>
            </a:pPr>
            <a:r>
              <a:rPr lang="en-US">
                <a:latin typeface="Calibri" pitchFamily="34" charset="0"/>
              </a:rPr>
              <a:t>And for all users and content/service providers</a:t>
            </a:r>
          </a:p>
          <a:p>
            <a:pPr eaLnBrk="1" hangingPunct="1">
              <a:lnSpc>
                <a:spcPct val="80000"/>
              </a:lnSpc>
              <a:spcBef>
                <a:spcPct val="20000"/>
              </a:spcBef>
              <a:buFont typeface="Arial" charset="0"/>
              <a:buChar char="•"/>
            </a:pPr>
            <a:endParaRPr lang="en-US" sz="2000">
              <a:latin typeface="Calibri" pitchFamily="34" charset="0"/>
            </a:endParaRPr>
          </a:p>
          <a:p>
            <a:pPr eaLnBrk="1" hangingPunct="1">
              <a:lnSpc>
                <a:spcPct val="80000"/>
              </a:lnSpc>
              <a:spcBef>
                <a:spcPct val="20000"/>
              </a:spcBef>
              <a:buFont typeface="Arial" charset="0"/>
              <a:buChar char="•"/>
            </a:pPr>
            <a:endParaRPr lang="en-US" sz="2000">
              <a:latin typeface="Calibri" pitchFamily="34" charset="0"/>
            </a:endParaRPr>
          </a:p>
          <a:p>
            <a:pPr lvl="1" eaLnBrk="1" hangingPunct="1">
              <a:lnSpc>
                <a:spcPct val="80000"/>
              </a:lnSpc>
              <a:spcBef>
                <a:spcPct val="20000"/>
              </a:spcBef>
              <a:buFont typeface="Arial" charset="0"/>
              <a:buChar char="–"/>
            </a:pPr>
            <a:endParaRPr lang="en-US">
              <a:latin typeface="Calibri" pitchFamily="34" charset="0"/>
            </a:endParaRPr>
          </a:p>
        </p:txBody>
      </p:sp>
    </p:spTree>
    <p:extLst>
      <p:ext uri="{BB962C8B-B14F-4D97-AF65-F5344CB8AC3E}">
        <p14:creationId xmlns:p14="http://schemas.microsoft.com/office/powerpoint/2010/main" xmlns="" val="31447924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457200"/>
            <a:ext cx="8229600" cy="1143000"/>
          </a:xfrm>
        </p:spPr>
        <p:txBody>
          <a:bodyPr>
            <a:normAutofit/>
          </a:bodyPr>
          <a:lstStyle/>
          <a:p>
            <a:pPr algn="ctr"/>
            <a:r>
              <a:rPr lang="en-US" sz="4400" b="1" dirty="0" smtClean="0">
                <a:latin typeface="Times New Roman" pitchFamily="18" charset="0"/>
                <a:cs typeface="Times New Roman" pitchFamily="18" charset="0"/>
              </a:rPr>
              <a:t>ICN STACK</a:t>
            </a:r>
            <a:endParaRPr lang="en-US" sz="4400" b="1" dirty="0">
              <a:latin typeface="Times New Roman" pitchFamily="18" charset="0"/>
              <a:cs typeface="Times New Roman" pitchFamily="18" charset="0"/>
            </a:endParaRPr>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914400" y="2057400"/>
            <a:ext cx="6667500" cy="4536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84491622"/>
      </p:ext>
    </p:extLst>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219200"/>
            <a:ext cx="8229600" cy="1143000"/>
          </a:xfrm>
        </p:spPr>
        <p:txBody>
          <a:bodyPr>
            <a:normAutofit fontScale="90000"/>
          </a:bodyPr>
          <a:lstStyle/>
          <a:p>
            <a:pPr algn="ctr"/>
            <a:r>
              <a:rPr lang="en-US" sz="5400" b="1" dirty="0" smtClean="0">
                <a:latin typeface="Times New Roman" pitchFamily="18" charset="0"/>
                <a:cs typeface="Times New Roman" pitchFamily="18" charset="0"/>
              </a:rPr>
              <a:t>ICN FRAMEWORK</a:t>
            </a:r>
            <a:r>
              <a:rPr lang="en-US" sz="5400" dirty="0" smtClean="0">
                <a:latin typeface="Times New Roman" pitchFamily="18" charset="0"/>
                <a:cs typeface="Times New Roman" pitchFamily="18" charset="0"/>
              </a:rPr>
              <a:t/>
            </a:r>
            <a:br>
              <a:rPr lang="en-US" sz="5400" dirty="0" smtClean="0">
                <a:latin typeface="Times New Roman" pitchFamily="18" charset="0"/>
                <a:cs typeface="Times New Roman" pitchFamily="18" charset="0"/>
              </a:rPr>
            </a:br>
            <a:endParaRPr lang="en-US" dirty="0"/>
          </a:p>
        </p:txBody>
      </p:sp>
      <p:sp>
        <p:nvSpPr>
          <p:cNvPr id="7" name="Content Placeholder 6"/>
          <p:cNvSpPr>
            <a:spLocks noGrp="1"/>
          </p:cNvSpPr>
          <p:nvPr>
            <p:ph idx="1"/>
          </p:nvPr>
        </p:nvSpPr>
        <p:spPr>
          <a:xfrm>
            <a:off x="457200" y="2667000"/>
            <a:ext cx="8229600" cy="4389120"/>
          </a:xfrm>
        </p:spPr>
        <p:txBody>
          <a:bodyPr>
            <a:normAutofit/>
          </a:bodyPr>
          <a:lstStyle/>
          <a:p>
            <a:pPr algn="just"/>
            <a:r>
              <a:rPr lang="en-US" sz="2400" dirty="0">
                <a:latin typeface="Times New Roman" pitchFamily="18" charset="0"/>
                <a:cs typeface="Times New Roman" pitchFamily="18" charset="0"/>
              </a:rPr>
              <a:t>The NDOMUS(</a:t>
            </a:r>
            <a:r>
              <a:rPr lang="en-US" sz="2400" i="1" dirty="0">
                <a:latin typeface="Times New Roman" pitchFamily="18" charset="0"/>
                <a:cs typeface="Times New Roman" pitchFamily="18" charset="0"/>
              </a:rPr>
              <a:t>(Named Data </a:t>
            </a:r>
            <a:r>
              <a:rPr lang="en-US" sz="2400" i="1" dirty="0" err="1">
                <a:latin typeface="Times New Roman" pitchFamily="18" charset="0"/>
                <a:cs typeface="Times New Roman" pitchFamily="18" charset="0"/>
              </a:rPr>
              <a:t>netwOrking</a:t>
            </a:r>
            <a:r>
              <a:rPr lang="en-US" sz="2400" i="1" dirty="0">
                <a:latin typeface="Times New Roman" pitchFamily="18" charset="0"/>
                <a:cs typeface="Times New Roman" pitchFamily="18" charset="0"/>
              </a:rPr>
              <a:t> for </a:t>
            </a:r>
            <a:r>
              <a:rPr lang="en-US" sz="2400" i="1" dirty="0" err="1">
                <a:latin typeface="Times New Roman" pitchFamily="18" charset="0"/>
                <a:cs typeface="Times New Roman" pitchFamily="18" charset="0"/>
              </a:rPr>
              <a:t>sMart</a:t>
            </a:r>
            <a:r>
              <a:rPr lang="en-US" sz="2400" i="1" dirty="0">
                <a:latin typeface="Times New Roman" pitchFamily="18" charset="0"/>
                <a:cs typeface="Times New Roman" pitchFamily="18" charset="0"/>
              </a:rPr>
              <a:t> home </a:t>
            </a:r>
            <a:r>
              <a:rPr lang="en-US" sz="2400" i="1" dirty="0" err="1">
                <a:latin typeface="Times New Roman" pitchFamily="18" charset="0"/>
                <a:cs typeface="Times New Roman" pitchFamily="18" charset="0"/>
              </a:rPr>
              <a:t>aUtomation</a:t>
            </a:r>
            <a:r>
              <a:rPr lang="en-US" sz="2400" i="1" dirty="0">
                <a:latin typeface="Times New Roman" pitchFamily="18" charset="0"/>
                <a:cs typeface="Times New Roman" pitchFamily="18" charset="0"/>
              </a:rPr>
              <a:t> Systems)</a:t>
            </a:r>
            <a:r>
              <a:rPr lang="en-US" sz="2400" dirty="0">
                <a:latin typeface="Times New Roman" pitchFamily="18" charset="0"/>
                <a:cs typeface="Times New Roman" pitchFamily="18" charset="0"/>
              </a:rPr>
              <a:t>) framework shown in the figure is based on the NDN </a:t>
            </a:r>
            <a:r>
              <a:rPr lang="en-US" sz="2400" dirty="0" err="1">
                <a:latin typeface="Times New Roman" pitchFamily="18" charset="0"/>
                <a:cs typeface="Times New Roman" pitchFamily="18" charset="0"/>
              </a:rPr>
              <a:t>IoT</a:t>
            </a:r>
            <a:r>
              <a:rPr lang="en-US" sz="2400" dirty="0">
                <a:latin typeface="Times New Roman" pitchFamily="18" charset="0"/>
                <a:cs typeface="Times New Roman" pitchFamily="18" charset="0"/>
              </a:rPr>
              <a:t> architecture. </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All nodes implement the NDN building blocks designed for the conceived </a:t>
            </a:r>
            <a:r>
              <a:rPr lang="en-US" sz="2400" i="1" dirty="0">
                <a:latin typeface="Times New Roman" pitchFamily="18" charset="0"/>
                <a:cs typeface="Times New Roman" pitchFamily="18" charset="0"/>
              </a:rPr>
              <a:t>Data </a:t>
            </a:r>
            <a:r>
              <a:rPr lang="en-US" sz="2400" dirty="0">
                <a:latin typeface="Times New Roman" pitchFamily="18" charset="0"/>
                <a:cs typeface="Times New Roman" pitchFamily="18" charset="0"/>
              </a:rPr>
              <a:t>and </a:t>
            </a:r>
            <a:r>
              <a:rPr lang="en-US" sz="2400" i="1" dirty="0">
                <a:latin typeface="Times New Roman" pitchFamily="18" charset="0"/>
                <a:cs typeface="Times New Roman" pitchFamily="18" charset="0"/>
              </a:rPr>
              <a:t>Management/Control </a:t>
            </a:r>
            <a:r>
              <a:rPr lang="en-US" sz="2400" dirty="0">
                <a:latin typeface="Times New Roman" pitchFamily="18" charset="0"/>
                <a:cs typeface="Times New Roman" pitchFamily="18" charset="0"/>
              </a:rPr>
              <a:t>planes, but with different restrictions that depend on their role and resource availability. </a:t>
            </a:r>
          </a:p>
          <a:p>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77502602"/>
      </p:ext>
    </p:extLst>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990600"/>
            <a:ext cx="8229600" cy="5562600"/>
          </a:xfrm>
        </p:spPr>
        <p:txBody>
          <a:bodyPr>
            <a:normAutofit/>
          </a:bodyPr>
          <a:lstStyle/>
          <a:p>
            <a:pPr>
              <a:buFont typeface="Arial" pitchFamily="34" charset="0"/>
              <a:buChar char="•"/>
            </a:pPr>
            <a:r>
              <a:rPr lang="en-US" sz="2200" dirty="0" smtClean="0">
                <a:latin typeface="Times New Roman" pitchFamily="18" charset="0"/>
                <a:cs typeface="Times New Roman" pitchFamily="18" charset="0"/>
              </a:rPr>
              <a:t>Home automation has made it possible to have what </a:t>
            </a:r>
            <a:r>
              <a:rPr lang="en-US" sz="2200" dirty="0" smtClean="0">
                <a:latin typeface="Times New Roman" pitchFamily="18" charset="0"/>
                <a:cs typeface="Times New Roman" pitchFamily="18" charset="0"/>
              </a:rPr>
              <a:t>is </a:t>
            </a:r>
            <a:r>
              <a:rPr lang="en-US" sz="2200" dirty="0" smtClean="0">
                <a:latin typeface="Times New Roman" pitchFamily="18" charset="0"/>
                <a:cs typeface="Times New Roman" pitchFamily="18" charset="0"/>
              </a:rPr>
              <a:t>often referred to as a 'smart home', a home that can detect and identify you, automatically adjust the lighting to your predefined taste.</a:t>
            </a:r>
          </a:p>
          <a:p>
            <a:pPr>
              <a:buFont typeface="Arial" pitchFamily="34" charset="0"/>
              <a:buChar char="•"/>
            </a:pPr>
            <a:endParaRPr lang="en-US" sz="2200" dirty="0" smtClean="0">
              <a:latin typeface="Times New Roman" pitchFamily="18" charset="0"/>
              <a:cs typeface="Times New Roman" pitchFamily="18" charset="0"/>
            </a:endParaRPr>
          </a:p>
          <a:p>
            <a:pPr>
              <a:buFont typeface="Arial" pitchFamily="34" charset="0"/>
              <a:buChar char="•"/>
            </a:pPr>
            <a:r>
              <a:rPr lang="en-US" sz="2200" dirty="0" smtClean="0">
                <a:latin typeface="Times New Roman" pitchFamily="18" charset="0"/>
                <a:cs typeface="Times New Roman" pitchFamily="18" charset="0"/>
              </a:rPr>
              <a:t>It makes it possible to link lighting, entertainment, security, telecommunications, heating, and air conditioning into one centrally controlled system. </a:t>
            </a:r>
          </a:p>
          <a:p>
            <a:pPr>
              <a:buFont typeface="Arial" pitchFamily="34" charset="0"/>
              <a:buChar char="•"/>
            </a:pPr>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1000" dirty="0" smtClean="0">
              <a:latin typeface="Times New Roman" pitchFamily="18" charset="0"/>
              <a:cs typeface="Times New Roman" pitchFamily="18" charset="0"/>
            </a:endParaRPr>
          </a:p>
          <a:p>
            <a:pPr lvl="5"/>
            <a:endParaRPr lang="en-US" sz="200" dirty="0" smtClean="0">
              <a:latin typeface="Times New Roman" pitchFamily="18" charset="0"/>
              <a:cs typeface="Times New Roman" pitchFamily="18" charset="0"/>
            </a:endParaRPr>
          </a:p>
          <a:p>
            <a:pPr lvl="5"/>
            <a:endParaRPr lang="en-US" sz="200" dirty="0" smtClean="0">
              <a:latin typeface="Times New Roman" pitchFamily="18" charset="0"/>
              <a:cs typeface="Times New Roman" pitchFamily="18" charset="0"/>
            </a:endParaRPr>
          </a:p>
          <a:p>
            <a:pPr lvl="8">
              <a:buNone/>
            </a:pPr>
            <a:r>
              <a:rPr lang="en-US" sz="1000" dirty="0" smtClean="0">
                <a:latin typeface="Times New Roman" pitchFamily="18" charset="0"/>
                <a:cs typeface="Times New Roman" pitchFamily="18" charset="0"/>
              </a:rPr>
              <a:t>                Automated home  (http://technoeyevision.com/)</a:t>
            </a:r>
            <a:endParaRPr lang="en-US" sz="1000" dirty="0">
              <a:latin typeface="Times New Roman" pitchFamily="18" charset="0"/>
              <a:cs typeface="Times New Roman" pitchFamily="18" charset="0"/>
            </a:endParaRPr>
          </a:p>
        </p:txBody>
      </p:sp>
      <p:pic>
        <p:nvPicPr>
          <p:cNvPr id="34818" name="Picture 2" descr="http://technoeyevision.com/wp-content/uploads/2015/10/maxresdefault-12.jpg"/>
          <p:cNvPicPr>
            <a:picLocks noChangeAspect="1" noChangeArrowheads="1"/>
          </p:cNvPicPr>
          <p:nvPr/>
        </p:nvPicPr>
        <p:blipFill>
          <a:blip r:embed="rId2" cstate="print"/>
          <a:srcRect/>
          <a:stretch>
            <a:fillRect/>
          </a:stretch>
        </p:blipFill>
        <p:spPr bwMode="auto">
          <a:xfrm>
            <a:off x="2590800" y="3962400"/>
            <a:ext cx="4023360" cy="2514600"/>
          </a:xfrm>
          <a:prstGeom prst="rect">
            <a:avLst/>
          </a:prstGeom>
          <a:noFill/>
        </p:spPr>
      </p:pic>
    </p:spTree>
  </p:cSld>
  <p:clrMapOvr>
    <a:masterClrMapping/>
  </p:clrMapOvr>
  <p:transition>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228600"/>
            <a:ext cx="8229600" cy="6477000"/>
          </a:xfrm>
        </p:spPr>
        <p:txBody>
          <a:bodyPr>
            <a:normAutofit/>
          </a:bodyPr>
          <a:lstStyle/>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lgn="ctr">
              <a:buNone/>
            </a:pPr>
            <a:r>
              <a:rPr lang="en-US" sz="1600" i="1" dirty="0" smtClean="0">
                <a:latin typeface="Times New Roman" pitchFamily="18" charset="0"/>
                <a:cs typeface="Times New Roman" pitchFamily="18" charset="0"/>
              </a:rPr>
              <a:t>                         </a:t>
            </a:r>
          </a:p>
          <a:p>
            <a:pPr marL="0" indent="0" algn="ctr">
              <a:buNone/>
            </a:pPr>
            <a:endParaRPr lang="en-US" sz="1600" i="1" dirty="0" smtClean="0">
              <a:latin typeface="Times New Roman" pitchFamily="18" charset="0"/>
              <a:cs typeface="Times New Roman" pitchFamily="18" charset="0"/>
            </a:endParaRPr>
          </a:p>
          <a:p>
            <a:pPr marL="0" indent="0" algn="ctr">
              <a:buNone/>
            </a:pPr>
            <a:endParaRPr lang="en-US" sz="1600" i="1" dirty="0" smtClean="0">
              <a:latin typeface="Times New Roman" pitchFamily="18" charset="0"/>
              <a:cs typeface="Times New Roman" pitchFamily="18" charset="0"/>
            </a:endParaRPr>
          </a:p>
          <a:p>
            <a:pPr marL="0" indent="0" algn="ctr">
              <a:buNone/>
            </a:pPr>
            <a:r>
              <a:rPr lang="en-US" sz="1600" i="1" dirty="0" smtClean="0">
                <a:latin typeface="Times New Roman" pitchFamily="18" charset="0"/>
                <a:cs typeface="Times New Roman" pitchFamily="18" charset="0"/>
              </a:rPr>
              <a:t> Fig.  </a:t>
            </a:r>
            <a:r>
              <a:rPr lang="en-US" sz="1600" i="1" dirty="0">
                <a:latin typeface="Times New Roman" pitchFamily="18" charset="0"/>
                <a:cs typeface="Times New Roman" pitchFamily="18" charset="0"/>
              </a:rPr>
              <a:t>The NDOMUS </a:t>
            </a:r>
            <a:r>
              <a:rPr lang="en-US" sz="1600" i="1" dirty="0" smtClean="0">
                <a:latin typeface="Times New Roman" pitchFamily="18" charset="0"/>
                <a:cs typeface="Times New Roman" pitchFamily="18" charset="0"/>
              </a:rPr>
              <a:t>framework [3].</a:t>
            </a:r>
            <a:endParaRPr lang="en-US" sz="1600" b="1" dirty="0" smtClean="0">
              <a:latin typeface="Times New Roman" pitchFamily="18" charset="0"/>
              <a:cs typeface="Times New Roman" pitchFamily="18" charset="0"/>
            </a:endParaRPr>
          </a:p>
        </p:txBody>
      </p:sp>
      <p:pic>
        <p:nvPicPr>
          <p:cNvPr id="3" name="Picture 2" descr="Untitled.png"/>
          <p:cNvPicPr/>
          <p:nvPr/>
        </p:nvPicPr>
        <p:blipFill>
          <a:blip r:embed="rId2" cstate="print"/>
          <a:stretch>
            <a:fillRect/>
          </a:stretch>
        </p:blipFill>
        <p:spPr>
          <a:xfrm>
            <a:off x="838200" y="838200"/>
            <a:ext cx="8305800" cy="5334000"/>
          </a:xfrm>
          <a:prstGeom prst="rect">
            <a:avLst/>
          </a:prstGeom>
        </p:spPr>
      </p:pic>
    </p:spTree>
    <p:extLst>
      <p:ext uri="{BB962C8B-B14F-4D97-AF65-F5344CB8AC3E}">
        <p14:creationId xmlns:p14="http://schemas.microsoft.com/office/powerpoint/2010/main" xmlns="" val="1661638583"/>
      </p:ext>
    </p:extLst>
  </p:cSld>
  <p:clrMapOvr>
    <a:masterClrMapping/>
  </p:clrMapOvr>
  <p:transition>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143000"/>
          </a:xfrm>
        </p:spPr>
        <p:txBody>
          <a:bodyPr/>
          <a:lstStyle/>
          <a:p>
            <a:pPr algn="ctr"/>
            <a:r>
              <a:rPr lang="en-US" dirty="0" smtClean="0">
                <a:latin typeface="Times New Roman" pitchFamily="18" charset="0"/>
                <a:cs typeface="Times New Roman" pitchFamily="18" charset="0"/>
              </a:rPr>
              <a:t>COMMUNICATION IN ICN</a:t>
            </a:r>
            <a:endParaRPr lang="en-US" dirty="0">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cstate="print"/>
          <a:srcRect/>
          <a:stretch>
            <a:fillRect/>
          </a:stretch>
        </p:blipFill>
        <p:spPr bwMode="auto">
          <a:xfrm>
            <a:off x="1524000" y="1676400"/>
            <a:ext cx="5937681" cy="3048000"/>
          </a:xfrm>
          <a:prstGeom prst="rect">
            <a:avLst/>
          </a:prstGeom>
          <a:noFill/>
          <a:ln w="19050" algn="ctr">
            <a:noFill/>
            <a:miter lim="800000"/>
            <a:headEnd/>
            <a:tailEnd/>
          </a:ln>
          <a:effectLst/>
        </p:spPr>
      </p:pic>
      <p:sp>
        <p:nvSpPr>
          <p:cNvPr id="5" name="TextBox 4"/>
          <p:cNvSpPr txBox="1"/>
          <p:nvPr/>
        </p:nvSpPr>
        <p:spPr>
          <a:xfrm>
            <a:off x="269383" y="4572000"/>
            <a:ext cx="8839200" cy="1938992"/>
          </a:xfrm>
          <a:prstGeom prst="rect">
            <a:avLst/>
          </a:prstGeom>
          <a:noFill/>
        </p:spPr>
        <p:txBody>
          <a:bodyPr wrap="square" rtlCol="0">
            <a:spAutoFit/>
          </a:bodyPr>
          <a:lstStyle/>
          <a:p>
            <a:pPr algn="ctr"/>
            <a:r>
              <a:rPr lang="en-US" sz="2400" dirty="0" smtClean="0">
                <a:latin typeface="Times New Roman" pitchFamily="18" charset="0"/>
                <a:cs typeface="Times New Roman" pitchFamily="18" charset="0"/>
              </a:rPr>
              <a:t>There are two ICN packet types:</a:t>
            </a:r>
          </a:p>
          <a:p>
            <a:pPr algn="ctr"/>
            <a:r>
              <a:rPr lang="en-US" sz="2400" i="1" dirty="0" smtClean="0">
                <a:latin typeface="Times New Roman" pitchFamily="18" charset="0"/>
                <a:cs typeface="Times New Roman" pitchFamily="18" charset="0"/>
              </a:rPr>
              <a:t>1)interest (similar to http “get”) </a:t>
            </a:r>
            <a:endParaRPr lang="en-US" sz="2400" i="1" dirty="0">
              <a:latin typeface="Times New Roman" pitchFamily="18" charset="0"/>
              <a:cs typeface="Times New Roman" pitchFamily="18" charset="0"/>
            </a:endParaRPr>
          </a:p>
          <a:p>
            <a:pPr algn="ctr"/>
            <a:r>
              <a:rPr lang="en-US" sz="2400" i="1" dirty="0" smtClean="0">
                <a:latin typeface="Times New Roman" pitchFamily="18" charset="0"/>
                <a:cs typeface="Times New Roman" pitchFamily="18" charset="0"/>
              </a:rPr>
              <a:t>2)data(</a:t>
            </a:r>
            <a:r>
              <a:rPr lang="en-US" sz="2400" dirty="0" smtClean="0">
                <a:latin typeface="Times New Roman" pitchFamily="18" charset="0"/>
                <a:cs typeface="Times New Roman" pitchFamily="18" charset="0"/>
              </a:rPr>
              <a:t>similar to http response).</a:t>
            </a:r>
          </a:p>
          <a:p>
            <a:pPr algn="ctr"/>
            <a:r>
              <a:rPr lang="en-US" sz="2400" dirty="0" smtClean="0">
                <a:latin typeface="Times New Roman" pitchFamily="18" charset="0"/>
                <a:cs typeface="Times New Roman" pitchFamily="18" charset="0"/>
              </a:rPr>
              <a:t> </a:t>
            </a:r>
          </a:p>
          <a:p>
            <a:pPr algn="ctr"/>
            <a:r>
              <a:rPr lang="en-US" sz="2400" dirty="0" smtClean="0">
                <a:latin typeface="Times New Roman" pitchFamily="18" charset="0"/>
                <a:cs typeface="Times New Roman" pitchFamily="18" charset="0"/>
              </a:rPr>
              <a:t>Both are encoded in an efficient binary XML.</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xmlns="" val="3510858846"/>
      </p:ext>
    </p:extLst>
  </p:cSld>
  <p:clrMapOvr>
    <a:masterClrMapping/>
  </p:clrMapOvr>
  <p:transition>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25000" lnSpcReduction="20000"/>
          </a:bodyPr>
          <a:lstStyle/>
          <a:p>
            <a:pPr algn="just"/>
            <a:r>
              <a:rPr lang="en-US" sz="11200" dirty="0">
                <a:latin typeface="Times New Roman" pitchFamily="18" charset="0"/>
                <a:cs typeface="Times New Roman" pitchFamily="18" charset="0"/>
              </a:rPr>
              <a:t>In order to better illustrate the behavior and benefits of our ICN-based framework, we provide following scenario:</a:t>
            </a:r>
          </a:p>
          <a:p>
            <a:pPr algn="just"/>
            <a:r>
              <a:rPr lang="en-US" sz="11200" dirty="0" smtClean="0">
                <a:latin typeface="Times New Roman" pitchFamily="18" charset="0"/>
                <a:cs typeface="Times New Roman" pitchFamily="18" charset="0"/>
              </a:rPr>
              <a:t>We </a:t>
            </a:r>
            <a:r>
              <a:rPr lang="en-US" sz="11200" dirty="0">
                <a:latin typeface="Times New Roman" pitchFamily="18" charset="0"/>
                <a:cs typeface="Times New Roman" pitchFamily="18" charset="0"/>
              </a:rPr>
              <a:t>consider the reference use case </a:t>
            </a:r>
            <a:r>
              <a:rPr lang="en-US" sz="11200" dirty="0" smtClean="0">
                <a:latin typeface="Times New Roman" pitchFamily="18" charset="0"/>
                <a:cs typeface="Times New Roman" pitchFamily="18" charset="0"/>
              </a:rPr>
              <a:t>shown below for </a:t>
            </a:r>
            <a:r>
              <a:rPr lang="en-US" sz="11200" dirty="0">
                <a:latin typeface="Times New Roman" pitchFamily="18" charset="0"/>
                <a:cs typeface="Times New Roman" pitchFamily="18" charset="0"/>
              </a:rPr>
              <a:t>an initial performance comparison between NDOMUS and potential </a:t>
            </a:r>
            <a:r>
              <a:rPr lang="en-US" sz="11200" dirty="0" smtClean="0">
                <a:latin typeface="Times New Roman" pitchFamily="18" charset="0"/>
                <a:cs typeface="Times New Roman" pitchFamily="18" charset="0"/>
              </a:rPr>
              <a:t>alternatives </a:t>
            </a:r>
            <a:r>
              <a:rPr lang="en-US" sz="11200" dirty="0">
                <a:latin typeface="Times New Roman" pitchFamily="18" charset="0"/>
                <a:cs typeface="Times New Roman" pitchFamily="18" charset="0"/>
              </a:rPr>
              <a:t>in terms of number of exchanged packets. </a:t>
            </a:r>
          </a:p>
          <a:p>
            <a:pPr marL="0" indent="0" algn="just">
              <a:buNone/>
            </a:pPr>
            <a:endParaRPr lang="en-US" sz="11200" dirty="0" smtClean="0">
              <a:latin typeface="Times New Roman" pitchFamily="18" charset="0"/>
              <a:cs typeface="Times New Roman" pitchFamily="18" charset="0"/>
            </a:endParaRPr>
          </a:p>
          <a:p>
            <a:pPr marL="0" indent="0">
              <a:buNone/>
            </a:pPr>
            <a:endParaRPr lang="en-US" sz="8000" dirty="0">
              <a:latin typeface="Times New Roman" pitchFamily="18" charset="0"/>
              <a:cs typeface="Times New Roman" pitchFamily="18" charset="0"/>
            </a:endParaRPr>
          </a:p>
          <a:p>
            <a:pPr marL="0" indent="0">
              <a:buNone/>
            </a:pPr>
            <a:endParaRPr lang="en-US" sz="8000" dirty="0" smtClean="0">
              <a:latin typeface="Times New Roman" pitchFamily="18" charset="0"/>
              <a:cs typeface="Times New Roman" pitchFamily="18" charset="0"/>
            </a:endParaRPr>
          </a:p>
          <a:p>
            <a:pPr marL="0" indent="0">
              <a:buNone/>
            </a:pPr>
            <a:endParaRPr lang="en-US" sz="8000" dirty="0" smtClean="0">
              <a:latin typeface="Times New Roman" pitchFamily="18" charset="0"/>
              <a:cs typeface="Times New Roman" pitchFamily="18" charset="0"/>
            </a:endParaRPr>
          </a:p>
          <a:p>
            <a:pPr marL="0" indent="0">
              <a:buNone/>
            </a:pPr>
            <a:endParaRPr lang="en-US" sz="8000" dirty="0">
              <a:latin typeface="Times New Roman" pitchFamily="18" charset="0"/>
              <a:cs typeface="Times New Roman" pitchFamily="18" charset="0"/>
            </a:endParaRPr>
          </a:p>
          <a:p>
            <a:pPr marL="0" indent="0">
              <a:buNone/>
            </a:pPr>
            <a:endParaRPr lang="en-US" sz="8000" dirty="0" smtClean="0">
              <a:latin typeface="Times New Roman" pitchFamily="18" charset="0"/>
              <a:cs typeface="Times New Roman" pitchFamily="18" charset="0"/>
            </a:endParaRPr>
          </a:p>
          <a:p>
            <a:pPr marL="0" indent="0">
              <a:buNone/>
            </a:pPr>
            <a:endParaRPr lang="en-US" sz="8000" dirty="0" smtClean="0">
              <a:latin typeface="Times New Roman" pitchFamily="18" charset="0"/>
              <a:cs typeface="Times New Roman" pitchFamily="18" charset="0"/>
            </a:endParaRPr>
          </a:p>
          <a:p>
            <a:pPr marL="0" indent="0">
              <a:buNone/>
            </a:pPr>
            <a:endParaRPr lang="en-US" sz="8000" i="1" dirty="0">
              <a:latin typeface="Times New Roman" pitchFamily="18" charset="0"/>
              <a:cs typeface="Times New Roman" pitchFamily="18" charset="0"/>
            </a:endParaRPr>
          </a:p>
          <a:p>
            <a:pPr marL="0" indent="0">
              <a:buNone/>
            </a:pPr>
            <a:endParaRPr lang="en-US" sz="8000" i="1" dirty="0" smtClean="0">
              <a:latin typeface="Times New Roman" pitchFamily="18" charset="0"/>
              <a:cs typeface="Times New Roman" pitchFamily="18" charset="0"/>
            </a:endParaRPr>
          </a:p>
          <a:p>
            <a:pPr marL="0" indent="0">
              <a:buNone/>
            </a:pPr>
            <a:endParaRPr lang="en-US" sz="8000" i="1" dirty="0">
              <a:latin typeface="Times New Roman" pitchFamily="18" charset="0"/>
              <a:cs typeface="Times New Roman" pitchFamily="18" charset="0"/>
            </a:endParaRPr>
          </a:p>
          <a:p>
            <a:pPr marL="0" indent="0">
              <a:buNone/>
            </a:pPr>
            <a:endParaRPr lang="en-US" sz="8000" i="1" dirty="0" smtClean="0">
              <a:latin typeface="Times New Roman" pitchFamily="18" charset="0"/>
              <a:cs typeface="Times New Roman" pitchFamily="18" charset="0"/>
            </a:endParaRPr>
          </a:p>
          <a:p>
            <a:pPr marL="0" indent="0">
              <a:buNone/>
            </a:pPr>
            <a:endParaRPr lang="en-US" sz="8000" i="1" dirty="0">
              <a:latin typeface="Times New Roman" pitchFamily="18" charset="0"/>
              <a:cs typeface="Times New Roman" pitchFamily="18" charset="0"/>
            </a:endParaRPr>
          </a:p>
          <a:p>
            <a:pPr marL="0" indent="0" algn="ctr">
              <a:buNone/>
            </a:pPr>
            <a:r>
              <a:rPr lang="en-US" sz="8000" i="1" dirty="0" smtClean="0">
                <a:latin typeface="Times New Roman" pitchFamily="18" charset="0"/>
                <a:cs typeface="Times New Roman" pitchFamily="18" charset="0"/>
              </a:rPr>
              <a:t> </a:t>
            </a:r>
          </a:p>
          <a:p>
            <a:pPr marL="0" indent="0" algn="ctr">
              <a:buNone/>
            </a:pPr>
            <a:endParaRPr lang="en-US" sz="8000" i="1" dirty="0" smtClean="0">
              <a:latin typeface="Times New Roman" pitchFamily="18" charset="0"/>
              <a:cs typeface="Times New Roman" pitchFamily="18" charset="0"/>
            </a:endParaRPr>
          </a:p>
          <a:p>
            <a:pPr marL="0" indent="0" algn="ctr">
              <a:buNone/>
            </a:pPr>
            <a:r>
              <a:rPr lang="en-US" sz="5600" i="1" dirty="0" smtClean="0">
                <a:latin typeface="Times New Roman" pitchFamily="18" charset="0"/>
                <a:cs typeface="Times New Roman" pitchFamily="18" charset="0"/>
              </a:rPr>
              <a:t>Fig .Reference smart home scenario with several consumers and producers [3].</a:t>
            </a:r>
            <a:endParaRPr lang="en-US" sz="5600" dirty="0" smtClean="0">
              <a:latin typeface="Times New Roman" pitchFamily="18" charset="0"/>
              <a:cs typeface="Times New Roman" pitchFamily="18" charset="0"/>
            </a:endParaRPr>
          </a:p>
          <a:p>
            <a:endParaRPr lang="en-US" sz="8000" dirty="0">
              <a:latin typeface="Times New Roman" pitchFamily="18" charset="0"/>
              <a:cs typeface="Times New Roman" pitchFamily="18" charset="0"/>
            </a:endParaRPr>
          </a:p>
          <a:p>
            <a:pPr marL="0" indent="0">
              <a:buNone/>
            </a:pPr>
            <a:r>
              <a:rPr lang="en-US" sz="8000" dirty="0">
                <a:latin typeface="Times New Roman" pitchFamily="18" charset="0"/>
                <a:cs typeface="Times New Roman" pitchFamily="18" charset="0"/>
              </a:rPr>
              <a:t> </a:t>
            </a:r>
          </a:p>
          <a:p>
            <a:r>
              <a:rPr lang="en-US" dirty="0"/>
              <a: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Picture 3"/>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5800" y="2438400"/>
            <a:ext cx="8229600" cy="3962400"/>
          </a:xfrm>
          <a:prstGeom prst="rect">
            <a:avLst/>
          </a:prstGeom>
          <a:noFill/>
        </p:spPr>
      </p:pic>
    </p:spTree>
    <p:extLst>
      <p:ext uri="{BB962C8B-B14F-4D97-AF65-F5344CB8AC3E}">
        <p14:creationId xmlns:p14="http://schemas.microsoft.com/office/powerpoint/2010/main" xmlns="" val="1226194763"/>
      </p:ext>
    </p:extLst>
  </p:cSld>
  <p:clrMapOvr>
    <a:masterClrMapping/>
  </p:clrMapOvr>
  <p:transition>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09600"/>
            <a:ext cx="8229600" cy="5562600"/>
          </a:xfrm>
        </p:spPr>
        <p:txBody>
          <a:bodyPr>
            <a:normAutofit/>
          </a:bodyPr>
          <a:lstStyle/>
          <a:p>
            <a:pPr algn="just"/>
            <a:r>
              <a:rPr lang="en-US" sz="2400" dirty="0">
                <a:latin typeface="Times New Roman" pitchFamily="18" charset="0"/>
                <a:cs typeface="Times New Roman" pitchFamily="18" charset="0"/>
              </a:rPr>
              <a:t>A number of C remote consumers request home energy consumption data for different </a:t>
            </a:r>
            <a:r>
              <a:rPr lang="en-US" sz="2400" dirty="0" smtClean="0">
                <a:latin typeface="Times New Roman" pitchFamily="18" charset="0"/>
                <a:cs typeface="Times New Roman" pitchFamily="18" charset="0"/>
              </a:rPr>
              <a:t>purposes. Upon </a:t>
            </a:r>
            <a:r>
              <a:rPr lang="en-US" sz="2400" dirty="0">
                <a:latin typeface="Times New Roman" pitchFamily="18" charset="0"/>
                <a:cs typeface="Times New Roman" pitchFamily="18" charset="0"/>
              </a:rPr>
              <a:t>receiving the requests from the remote consumers, the HS queries all P metering devices embedded into home appliances and sends back a packet conveying the collected data. In the considered example, C=3, P =3 and N=5. The resulting number of exchanged packets is: </a:t>
            </a:r>
          </a:p>
          <a:p>
            <a:pPr algn="just"/>
            <a:r>
              <a:rPr lang="en-US" dirty="0">
                <a:latin typeface="Times New Roman" pitchFamily="18" charset="0"/>
                <a:cs typeface="Times New Roman" pitchFamily="18" charset="0"/>
              </a:rPr>
              <a:t> </a:t>
            </a:r>
            <a:r>
              <a:rPr lang="en-US" sz="2400" dirty="0" err="1">
                <a:latin typeface="Times New Roman" pitchFamily="18" charset="0"/>
                <a:cs typeface="Times New Roman" pitchFamily="18" charset="0"/>
              </a:rPr>
              <a:t>NCoAP</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 2C + 2CN + (1 + P). </a:t>
            </a:r>
          </a:p>
          <a:p>
            <a:pPr algn="just"/>
            <a:r>
              <a:rPr lang="en-US" sz="2400" dirty="0">
                <a:latin typeface="Times New Roman" pitchFamily="18" charset="0"/>
                <a:cs typeface="Times New Roman" pitchFamily="18" charset="0"/>
              </a:rPr>
              <a:t> NNDOMUS= 2C + 2N + 1 + P</a:t>
            </a:r>
          </a:p>
          <a:p>
            <a:endParaRPr lang="en-US" sz="2000" dirty="0"/>
          </a:p>
        </p:txBody>
      </p:sp>
    </p:spTree>
    <p:extLst>
      <p:ext uri="{BB962C8B-B14F-4D97-AF65-F5344CB8AC3E}">
        <p14:creationId xmlns:p14="http://schemas.microsoft.com/office/powerpoint/2010/main" xmlns="" val="312225266"/>
      </p:ext>
    </p:extLst>
  </p:cSld>
  <p:clrMapOvr>
    <a:masterClrMapping/>
  </p:clrMapOvr>
  <p:transition>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417638"/>
          </a:xfrm>
        </p:spPr>
        <p:txBody>
          <a:bodyPr>
            <a:noAutofit/>
          </a:bodyPr>
          <a:lstStyle/>
          <a:p>
            <a:pPr algn="ctr"/>
            <a:r>
              <a:rPr lang="en-GB" b="1" dirty="0" smtClean="0">
                <a:latin typeface="Times New Roman" pitchFamily="18" charset="0"/>
                <a:cs typeface="Times New Roman" pitchFamily="18" charset="0"/>
              </a:rPr>
              <a:t>ADVANTAGES OF ICN FRAMEWORK</a:t>
            </a:r>
            <a:endParaRPr lang="en-GB" b="1" dirty="0">
              <a:latin typeface="Times New Roman" pitchFamily="18" charset="0"/>
              <a:cs typeface="Times New Roman" pitchFamily="18" charset="0"/>
            </a:endParaRPr>
          </a:p>
        </p:txBody>
      </p:sp>
      <p:sp>
        <p:nvSpPr>
          <p:cNvPr id="3" name="Inhaltsplatzhalter 2"/>
          <p:cNvSpPr>
            <a:spLocks noGrp="1"/>
          </p:cNvSpPr>
          <p:nvPr>
            <p:ph idx="1"/>
          </p:nvPr>
        </p:nvSpPr>
        <p:spPr>
          <a:xfrm>
            <a:off x="457200" y="1219200"/>
            <a:ext cx="8503096" cy="5562600"/>
          </a:xfrm>
        </p:spPr>
        <p:txBody>
          <a:bodyPr>
            <a:normAutofit/>
          </a:bodyPr>
          <a:lstStyle/>
          <a:p>
            <a:pPr marL="0" indent="0">
              <a:buNone/>
            </a:pPr>
            <a:endParaRPr lang="en-GB" dirty="0" smtClean="0"/>
          </a:p>
          <a:p>
            <a:pPr lvl="0" algn="just"/>
            <a:r>
              <a:rPr lang="en-US" sz="2800" dirty="0">
                <a:latin typeface="Times New Roman" pitchFamily="18" charset="0"/>
                <a:cs typeface="Times New Roman" pitchFamily="18" charset="0"/>
              </a:rPr>
              <a:t>Improves network performance while reducing operating </a:t>
            </a:r>
            <a:r>
              <a:rPr lang="en-US" sz="2800" dirty="0" smtClean="0">
                <a:latin typeface="Times New Roman" pitchFamily="18" charset="0"/>
                <a:cs typeface="Times New Roman" pitchFamily="18" charset="0"/>
              </a:rPr>
              <a:t>costs.</a:t>
            </a:r>
          </a:p>
          <a:p>
            <a:pPr algn="just"/>
            <a:r>
              <a:rPr lang="en-US" sz="2800" dirty="0" smtClean="0">
                <a:latin typeface="Times New Roman" pitchFamily="18" charset="0"/>
                <a:cs typeface="Times New Roman" pitchFamily="18" charset="0"/>
              </a:rPr>
              <a:t>Eliminates many security problems.</a:t>
            </a:r>
          </a:p>
          <a:p>
            <a:pPr lvl="0" algn="just"/>
            <a:r>
              <a:rPr lang="en-US" sz="2800" dirty="0" smtClean="0">
                <a:latin typeface="Times New Roman" pitchFamily="18" charset="0"/>
                <a:cs typeface="Times New Roman" pitchFamily="18" charset="0"/>
              </a:rPr>
              <a:t>Provides </a:t>
            </a:r>
            <a:r>
              <a:rPr lang="en-US" sz="2800" dirty="0">
                <a:latin typeface="Times New Roman" pitchFamily="18" charset="0"/>
                <a:cs typeface="Times New Roman" pitchFamily="18" charset="0"/>
              </a:rPr>
              <a:t>a seamless, ubiquitous </a:t>
            </a:r>
            <a:r>
              <a:rPr lang="en-US" sz="2800" dirty="0" smtClean="0">
                <a:latin typeface="Times New Roman" pitchFamily="18" charset="0"/>
                <a:cs typeface="Times New Roman" pitchFamily="18" charset="0"/>
              </a:rPr>
              <a:t>experience. </a:t>
            </a:r>
          </a:p>
          <a:p>
            <a:pPr lvl="0" algn="just"/>
            <a:r>
              <a:rPr lang="en-US" sz="2800" dirty="0" smtClean="0">
                <a:latin typeface="Times New Roman" pitchFamily="18" charset="0"/>
                <a:cs typeface="Times New Roman" pitchFamily="18" charset="0"/>
              </a:rPr>
              <a:t>Empowers </a:t>
            </a:r>
            <a:r>
              <a:rPr lang="en-US" sz="2800" dirty="0">
                <a:latin typeface="Times New Roman" pitchFamily="18" charset="0"/>
                <a:cs typeface="Times New Roman" pitchFamily="18" charset="0"/>
              </a:rPr>
              <a:t>the </a:t>
            </a:r>
            <a:r>
              <a:rPr lang="en-US" sz="2800" dirty="0" smtClean="0">
                <a:latin typeface="Times New Roman" pitchFamily="18" charset="0"/>
                <a:cs typeface="Times New Roman" pitchFamily="18" charset="0"/>
              </a:rPr>
              <a:t>user.</a:t>
            </a: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Reduces congestion and </a:t>
            </a:r>
            <a:r>
              <a:rPr lang="en-US" sz="2800" dirty="0" smtClean="0">
                <a:latin typeface="Times New Roman" pitchFamily="18" charset="0"/>
                <a:cs typeface="Times New Roman" pitchFamily="18" charset="0"/>
              </a:rPr>
              <a:t>latency.</a:t>
            </a:r>
            <a:endParaRPr lang="en-US" sz="2800" dirty="0">
              <a:latin typeface="Times New Roman" pitchFamily="18" charset="0"/>
              <a:cs typeface="Times New Roman" pitchFamily="18" charset="0"/>
            </a:endParaRPr>
          </a:p>
          <a:p>
            <a:endParaRPr lang="en-US" dirty="0"/>
          </a:p>
          <a:p>
            <a:pPr lvl="0"/>
            <a:endParaRPr lang="en-US" dirty="0"/>
          </a:p>
          <a:p>
            <a:endParaRPr lang="en-GB" dirty="0" smtClean="0"/>
          </a:p>
          <a:p>
            <a:pPr lvl="1"/>
            <a:endParaRPr lang="en-GB" dirty="0" smtClean="0"/>
          </a:p>
          <a:p>
            <a:endParaRPr lang="en-GB" dirty="0" smtClean="0"/>
          </a:p>
        </p:txBody>
      </p:sp>
      <p:sp>
        <p:nvSpPr>
          <p:cNvPr id="6" name="Foliennummernplatzhalter 5"/>
          <p:cNvSpPr>
            <a:spLocks noGrp="1"/>
          </p:cNvSpPr>
          <p:nvPr>
            <p:ph type="sldNum" sz="quarter" idx="12"/>
          </p:nvPr>
        </p:nvSpPr>
        <p:spPr/>
        <p:txBody>
          <a:bodyPr/>
          <a:lstStyle/>
          <a:p>
            <a:fld id="{9EEAE011-41E5-4C74-805B-3AD31450A3EA}" type="slidenum">
              <a:rPr lang="de-CH" smtClean="0"/>
              <a:pPr/>
              <a:t>44</a:t>
            </a:fld>
            <a:endParaRPr lang="de-CH" sz="1400">
              <a:latin typeface="Times" charset="0"/>
            </a:endParaRPr>
          </a:p>
        </p:txBody>
      </p:sp>
    </p:spTree>
    <p:extLst>
      <p:ext uri="{BB962C8B-B14F-4D97-AF65-F5344CB8AC3E}">
        <p14:creationId xmlns:p14="http://schemas.microsoft.com/office/powerpoint/2010/main" xmlns="" val="1530556935"/>
      </p:ext>
    </p:extLst>
  </p:cSld>
  <p:clrMapOvr>
    <a:masterClrMapping/>
  </p:clrMapOvr>
  <p:transition>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CONCLUSION</a:t>
            </a:r>
            <a:endParaRPr lang="en-US" dirty="0"/>
          </a:p>
        </p:txBody>
      </p:sp>
      <p:sp>
        <p:nvSpPr>
          <p:cNvPr id="3" name="Content Placeholder 2"/>
          <p:cNvSpPr>
            <a:spLocks noGrp="1"/>
          </p:cNvSpPr>
          <p:nvPr>
            <p:ph idx="1"/>
          </p:nvPr>
        </p:nvSpPr>
        <p:spPr>
          <a:xfrm>
            <a:off x="228600" y="1935480"/>
            <a:ext cx="8458200" cy="5151120"/>
          </a:xfrm>
        </p:spPr>
        <p:txBody>
          <a:bodyPr>
            <a:normAutofit/>
          </a:bodyPr>
          <a:lstStyle/>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Smart-Condo project aims to support people with chronic conditions to live independently at home, longer</a:t>
            </a:r>
            <a:r>
              <a:rPr lang="en-US" sz="240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Our approach has emphasized a privacy-respecting and nonintrusive monitoring infrastructure comprised of sensors, which collect an occupant’s activity data, and actuators, which control home ambience with the goal of improving the occupant’s living quality. </a:t>
            </a:r>
            <a:endParaRPr lang="en-US" dirty="0"/>
          </a:p>
        </p:txBody>
      </p:sp>
    </p:spTree>
  </p:cSld>
  <p:clrMapOvr>
    <a:masterClrMapping/>
  </p:clrMapOvr>
  <p:transition>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pPr algn="ctr"/>
            <a:r>
              <a:rPr lang="en-US" sz="4400" b="1" dirty="0" smtClean="0">
                <a:latin typeface="Times New Roman" pitchFamily="18" charset="0"/>
                <a:cs typeface="Times New Roman" pitchFamily="18" charset="0"/>
              </a:rPr>
              <a:t>FUTURE SCOPE</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981200"/>
            <a:ext cx="8686800" cy="5227320"/>
          </a:xfrm>
        </p:spPr>
        <p:txBody>
          <a:bodyPr>
            <a:normAutofit/>
          </a:bodyPr>
          <a:lstStyle/>
          <a:p>
            <a:r>
              <a:rPr lang="en-US" sz="2200" dirty="0" smtClean="0">
                <a:latin typeface="Times New Roman" pitchFamily="18" charset="0"/>
                <a:cs typeface="Times New Roman" pitchFamily="18" charset="0"/>
              </a:rPr>
              <a:t>The concept of Smart Homes has a very wide future scope. </a:t>
            </a:r>
          </a:p>
          <a:p>
            <a:r>
              <a:rPr lang="en-US" sz="2200" dirty="0" smtClean="0">
                <a:latin typeface="Times New Roman" pitchFamily="18" charset="0"/>
                <a:cs typeface="Times New Roman" pitchFamily="18" charset="0"/>
              </a:rPr>
              <a:t>It is an ever increasing concept and can keep growing with the growth of technology. </a:t>
            </a:r>
          </a:p>
          <a:p>
            <a:r>
              <a:rPr lang="en-US" sz="2200" dirty="0" smtClean="0">
                <a:latin typeface="Times New Roman" pitchFamily="18" charset="0"/>
                <a:cs typeface="Times New Roman" pitchFamily="18" charset="0"/>
              </a:rPr>
              <a:t>This is just the beginning because there will be apps created to interact with your future home robots to tell them to put food in the oven, clothes in the laundry, feed the cat and clean the bathroom.</a:t>
            </a:r>
          </a:p>
          <a:p>
            <a:r>
              <a:rPr lang="en-US" sz="2200" dirty="0" smtClean="0">
                <a:latin typeface="Times New Roman" pitchFamily="18" charset="0"/>
                <a:cs typeface="Times New Roman" pitchFamily="18" charset="0"/>
              </a:rPr>
              <a:t> From your smart phone (or headphone as pictured) you’ll be able to check the supplies in your refrigerator or pantry and order more from the grocery store. </a:t>
            </a:r>
          </a:p>
          <a:p>
            <a:r>
              <a:rPr lang="en-US" sz="2200" dirty="0" smtClean="0">
                <a:latin typeface="Times New Roman" pitchFamily="18" charset="0"/>
                <a:cs typeface="Times New Roman" pitchFamily="18" charset="0"/>
              </a:rPr>
              <a:t>Or you’ll use future home automation so that you don’t have to worry about this on a day by day basis as your pre-programmed smart home technology will take care of this for you and you can override it at will by using your phone application.</a:t>
            </a:r>
          </a:p>
          <a:p>
            <a:endParaRPr lang="en-US"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pPr algn="ctr"/>
            <a:r>
              <a:rPr lang="en-US" sz="4400" b="1" dirty="0" smtClean="0">
                <a:latin typeface="Times New Roman" pitchFamily="18" charset="0"/>
                <a:cs typeface="Times New Roman" pitchFamily="18" charset="0"/>
              </a:rPr>
              <a:t>REFERENCES </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76400"/>
            <a:ext cx="8229600" cy="4389120"/>
          </a:xfrm>
        </p:spPr>
        <p:txBody>
          <a:bodyPr>
            <a:noAutofit/>
          </a:bodyPr>
          <a:lstStyle/>
          <a:p>
            <a:r>
              <a:rPr lang="en-US" sz="1600" dirty="0" smtClean="0">
                <a:latin typeface="Times New Roman" pitchFamily="18" charset="0"/>
                <a:cs typeface="Times New Roman" pitchFamily="18" charset="0"/>
              </a:rPr>
              <a:t>[</a:t>
            </a:r>
            <a:r>
              <a:rPr lang="en-US" sz="1600" dirty="0">
                <a:latin typeface="Times New Roman" pitchFamily="18" charset="0"/>
                <a:cs typeface="Times New Roman" pitchFamily="18" charset="0"/>
              </a:rPr>
              <a:t>1] An </a:t>
            </a:r>
            <a:r>
              <a:rPr lang="en-US" sz="1600" dirty="0" err="1">
                <a:latin typeface="Times New Roman" pitchFamily="18" charset="0"/>
                <a:cs typeface="Times New Roman" pitchFamily="18" charset="0"/>
              </a:rPr>
              <a:t>IoT</a:t>
            </a:r>
            <a:r>
              <a:rPr lang="en-US" sz="1600" dirty="0">
                <a:latin typeface="Times New Roman" pitchFamily="18" charset="0"/>
                <a:cs typeface="Times New Roman" pitchFamily="18" charset="0"/>
              </a:rPr>
              <a:t>-based User-centric Ecosystem for Heterogeneous Smart Home Environments Luca </a:t>
            </a:r>
            <a:r>
              <a:rPr lang="en-US" sz="1600" dirty="0" err="1">
                <a:latin typeface="Times New Roman" pitchFamily="18" charset="0"/>
                <a:cs typeface="Times New Roman" pitchFamily="18" charset="0"/>
              </a:rPr>
              <a:t>Mainetti</a:t>
            </a:r>
            <a:r>
              <a:rPr lang="en-US" sz="1600" dirty="0">
                <a:latin typeface="Times New Roman" pitchFamily="18" charset="0"/>
                <a:cs typeface="Times New Roman" pitchFamily="18" charset="0"/>
              </a:rPr>
              <a:t>, Vincenzo </a:t>
            </a:r>
            <a:r>
              <a:rPr lang="en-US" sz="1600" dirty="0" err="1">
                <a:latin typeface="Times New Roman" pitchFamily="18" charset="0"/>
                <a:cs typeface="Times New Roman" pitchFamily="18" charset="0"/>
              </a:rPr>
              <a:t>Mighali</a:t>
            </a:r>
            <a:r>
              <a:rPr lang="en-US" sz="1600" dirty="0">
                <a:latin typeface="Times New Roman" pitchFamily="18" charset="0"/>
                <a:cs typeface="Times New Roman" pitchFamily="18" charset="0"/>
              </a:rPr>
              <a:t>, Luigi </a:t>
            </a:r>
            <a:r>
              <a:rPr lang="en-US" sz="1600" dirty="0" err="1">
                <a:latin typeface="Times New Roman" pitchFamily="18" charset="0"/>
                <a:cs typeface="Times New Roman" pitchFamily="18" charset="0"/>
              </a:rPr>
              <a:t>Patrono</a:t>
            </a:r>
            <a:r>
              <a:rPr lang="en-US" sz="1600" dirty="0">
                <a:latin typeface="Times New Roman" pitchFamily="18" charset="0"/>
                <a:cs typeface="Times New Roman" pitchFamily="18" charset="0"/>
              </a:rPr>
              <a:t> Dept. of Innovation Engineering University of </a:t>
            </a:r>
            <a:r>
              <a:rPr lang="en-US" sz="1600" dirty="0" err="1">
                <a:latin typeface="Times New Roman" pitchFamily="18" charset="0"/>
                <a:cs typeface="Times New Roman" pitchFamily="18" charset="0"/>
              </a:rPr>
              <a:t>Salento</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Lecce,ITALY</a:t>
            </a:r>
            <a:endParaRPr lang="en-US" sz="1600" dirty="0" smtClean="0">
              <a:latin typeface="Times New Roman" pitchFamily="18" charset="0"/>
              <a:cs typeface="Times New Roman" pitchFamily="18" charset="0"/>
            </a:endParaRPr>
          </a:p>
          <a:p>
            <a:pPr marL="0" indent="0">
              <a:buNone/>
            </a:pP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[2] The Smart-Condo: Optimizing Sensor Placement for Indoor Localization </a:t>
            </a:r>
            <a:r>
              <a:rPr lang="en-US" sz="1600" dirty="0" err="1">
                <a:latin typeface="Times New Roman" pitchFamily="18" charset="0"/>
                <a:cs typeface="Times New Roman" pitchFamily="18" charset="0"/>
              </a:rPr>
              <a:t>Iuliia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Vlasenko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Ioanis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Nikolaidis</a:t>
            </a:r>
            <a:r>
              <a:rPr lang="en-US" sz="1600" dirty="0">
                <a:latin typeface="Times New Roman" pitchFamily="18" charset="0"/>
                <a:cs typeface="Times New Roman" pitchFamily="18" charset="0"/>
              </a:rPr>
              <a:t>, Member, IEEE, and </a:t>
            </a:r>
            <a:r>
              <a:rPr lang="en-US" sz="1600" dirty="0" err="1">
                <a:latin typeface="Times New Roman" pitchFamily="18" charset="0"/>
                <a:cs typeface="Times New Roman" pitchFamily="18" charset="0"/>
              </a:rPr>
              <a:t>Eleni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Stroulia</a:t>
            </a:r>
            <a:r>
              <a:rPr lang="en-US" sz="1600" dirty="0">
                <a:latin typeface="Times New Roman" pitchFamily="18" charset="0"/>
                <a:cs typeface="Times New Roman" pitchFamily="18" charset="0"/>
              </a:rPr>
              <a:t>, IEEE TRANSACTIONS ON SYSTEMS, MAN, AND CYBERNETICS: SYSTEMS, VOL. 45, NO. 3, MARCH 2015</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[3] Information Centric Networking in </a:t>
            </a:r>
            <a:r>
              <a:rPr lang="en-US" sz="1600" dirty="0" err="1">
                <a:latin typeface="Times New Roman" pitchFamily="18" charset="0"/>
                <a:cs typeface="Times New Roman" pitchFamily="18" charset="0"/>
              </a:rPr>
              <a:t>IoT</a:t>
            </a:r>
            <a:r>
              <a:rPr lang="en-US" sz="1600" dirty="0">
                <a:latin typeface="Times New Roman" pitchFamily="18" charset="0"/>
                <a:cs typeface="Times New Roman" pitchFamily="18" charset="0"/>
              </a:rPr>
              <a:t> scenarios: the Case of a Smart Home </a:t>
            </a:r>
            <a:r>
              <a:rPr lang="en-US" sz="1600" dirty="0" err="1">
                <a:latin typeface="Times New Roman" pitchFamily="18" charset="0"/>
                <a:cs typeface="Times New Roman" pitchFamily="18" charset="0"/>
              </a:rPr>
              <a:t>Marica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Amadeo</a:t>
            </a:r>
            <a:r>
              <a:rPr lang="en-US" sz="1600" dirty="0">
                <a:latin typeface="Times New Roman" pitchFamily="18" charset="0"/>
                <a:cs typeface="Times New Roman" pitchFamily="18" charset="0"/>
              </a:rPr>
              <a:t>, Claudia </a:t>
            </a:r>
            <a:r>
              <a:rPr lang="en-US" sz="1600" dirty="0" err="1">
                <a:latin typeface="Times New Roman" pitchFamily="18" charset="0"/>
                <a:cs typeface="Times New Roman" pitchFamily="18" charset="0"/>
              </a:rPr>
              <a:t>Campolo</a:t>
            </a:r>
            <a:r>
              <a:rPr lang="en-US" sz="1600" dirty="0">
                <a:latin typeface="Times New Roman" pitchFamily="18" charset="0"/>
                <a:cs typeface="Times New Roman" pitchFamily="18" charset="0"/>
              </a:rPr>
              <a:t>, Antonio </a:t>
            </a:r>
            <a:r>
              <a:rPr lang="en-US" sz="1600" dirty="0" err="1">
                <a:latin typeface="Times New Roman" pitchFamily="18" charset="0"/>
                <a:cs typeface="Times New Roman" pitchFamily="18" charset="0"/>
              </a:rPr>
              <a:t>Iera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Antonella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Molinaro</a:t>
            </a:r>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[4] Cognitive Machine-to-Machine Communications for Internet-of-Things: A Protocol Stack Perspective Adnan </a:t>
            </a:r>
            <a:r>
              <a:rPr lang="en-US" sz="1600" dirty="0" err="1">
                <a:latin typeface="Times New Roman" pitchFamily="18" charset="0"/>
                <a:cs typeface="Times New Roman" pitchFamily="18" charset="0"/>
              </a:rPr>
              <a:t>Aijaz</a:t>
            </a:r>
            <a:r>
              <a:rPr lang="en-US" sz="1600" dirty="0">
                <a:latin typeface="Times New Roman" pitchFamily="18" charset="0"/>
                <a:cs typeface="Times New Roman" pitchFamily="18" charset="0"/>
              </a:rPr>
              <a:t>, Member, IEEE, and A. Hamid </a:t>
            </a:r>
            <a:r>
              <a:rPr lang="en-US" sz="1600" dirty="0" err="1">
                <a:latin typeface="Times New Roman" pitchFamily="18" charset="0"/>
                <a:cs typeface="Times New Roman" pitchFamily="18" charset="0"/>
              </a:rPr>
              <a:t>Aghvami</a:t>
            </a:r>
            <a:r>
              <a:rPr lang="en-US" sz="1600" dirty="0">
                <a:latin typeface="Times New Roman" pitchFamily="18" charset="0"/>
                <a:cs typeface="Times New Roman" pitchFamily="18" charset="0"/>
              </a:rPr>
              <a:t>, IEEE INTERNET OF THINGS JOURNAL, VOL. 2, NO. 2, APRIL 2015 </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[5] </a:t>
            </a:r>
            <a:r>
              <a:rPr lang="en-US" sz="1600" dirty="0" err="1">
                <a:latin typeface="Times New Roman" pitchFamily="18" charset="0"/>
                <a:cs typeface="Times New Roman" pitchFamily="18" charset="0"/>
              </a:rPr>
              <a:t>EasyConnect</a:t>
            </a:r>
            <a:r>
              <a:rPr lang="en-US" sz="1600" dirty="0">
                <a:latin typeface="Times New Roman" pitchFamily="18" charset="0"/>
                <a:cs typeface="Times New Roman" pitchFamily="18" charset="0"/>
              </a:rPr>
              <a:t>: A Management System for </a:t>
            </a:r>
            <a:r>
              <a:rPr lang="en-US" sz="1600" dirty="0" err="1">
                <a:latin typeface="Times New Roman" pitchFamily="18" charset="0"/>
                <a:cs typeface="Times New Roman" pitchFamily="18" charset="0"/>
              </a:rPr>
              <a:t>IoT</a:t>
            </a:r>
            <a:r>
              <a:rPr lang="en-US" sz="1600" dirty="0">
                <a:latin typeface="Times New Roman" pitchFamily="18" charset="0"/>
                <a:cs typeface="Times New Roman" pitchFamily="18" charset="0"/>
              </a:rPr>
              <a:t> Devices and Its Applications for Interactive Design and Art Yi-Bing Lin, Fellow, IEEE, Yun-Wei Lin, Chang-Yen </a:t>
            </a:r>
            <a:r>
              <a:rPr lang="en-US" sz="1600" dirty="0" err="1">
                <a:latin typeface="Times New Roman" pitchFamily="18" charset="0"/>
                <a:cs typeface="Times New Roman" pitchFamily="18" charset="0"/>
              </a:rPr>
              <a:t>Chih</a:t>
            </a:r>
            <a:r>
              <a:rPr lang="en-US" sz="1600" dirty="0">
                <a:latin typeface="Times New Roman" pitchFamily="18" charset="0"/>
                <a:cs typeface="Times New Roman" pitchFamily="18" charset="0"/>
              </a:rPr>
              <a:t>, Tzu-Yi Li, Chia-Chun Tai, Yung-</a:t>
            </a:r>
            <a:r>
              <a:rPr lang="en-US" sz="1600" dirty="0" err="1">
                <a:latin typeface="Times New Roman" pitchFamily="18" charset="0"/>
                <a:cs typeface="Times New Roman" pitchFamily="18" charset="0"/>
              </a:rPr>
              <a:t>Ching</a:t>
            </a:r>
            <a:r>
              <a:rPr lang="en-US" sz="1600" dirty="0">
                <a:latin typeface="Times New Roman" pitchFamily="18" charset="0"/>
                <a:cs typeface="Times New Roman" pitchFamily="18" charset="0"/>
              </a:rPr>
              <a:t> Wang, </a:t>
            </a:r>
            <a:r>
              <a:rPr lang="en-US" sz="1600" dirty="0" err="1">
                <a:latin typeface="Times New Roman" pitchFamily="18" charset="0"/>
                <a:cs typeface="Times New Roman" pitchFamily="18" charset="0"/>
              </a:rPr>
              <a:t>Fuchun</a:t>
            </a:r>
            <a:r>
              <a:rPr lang="en-US" sz="1600" dirty="0">
                <a:latin typeface="Times New Roman" pitchFamily="18" charset="0"/>
                <a:cs typeface="Times New Roman" pitchFamily="18" charset="0"/>
              </a:rPr>
              <a:t> Joseph Lin, </a:t>
            </a:r>
            <a:r>
              <a:rPr lang="en-US" sz="1600" dirty="0" err="1">
                <a:latin typeface="Times New Roman" pitchFamily="18" charset="0"/>
                <a:cs typeface="Times New Roman" pitchFamily="18" charset="0"/>
              </a:rPr>
              <a:t>Hsien</a:t>
            </a:r>
            <a:r>
              <a:rPr lang="en-US" sz="1600" dirty="0">
                <a:latin typeface="Times New Roman" pitchFamily="18" charset="0"/>
                <a:cs typeface="Times New Roman" pitchFamily="18" charset="0"/>
              </a:rPr>
              <a:t>-Chung </a:t>
            </a:r>
            <a:r>
              <a:rPr lang="en-US" sz="1600" dirty="0" err="1">
                <a:latin typeface="Times New Roman" pitchFamily="18" charset="0"/>
                <a:cs typeface="Times New Roman" pitchFamily="18" charset="0"/>
              </a:rPr>
              <a:t>Kuo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Chih-Chieh</a:t>
            </a:r>
            <a:r>
              <a:rPr lang="en-US" sz="1600" dirty="0">
                <a:latin typeface="Times New Roman" pitchFamily="18" charset="0"/>
                <a:cs typeface="Times New Roman" pitchFamily="18" charset="0"/>
              </a:rPr>
              <a:t> Huang, and Su-Chu Hsu, IEEE INTERNET OF THINGS JOURNAL, VOL. 2, NO. 6, DECEMBER 2015</a:t>
            </a:r>
          </a:p>
          <a:p>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xmlns="" val="3159710915"/>
      </p:ext>
    </p:extLst>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8229600" cy="1143000"/>
          </a:xfrm>
        </p:spPr>
        <p:txBody>
          <a:bodyPr>
            <a:normAutofit/>
          </a:bodyPr>
          <a:lstStyle/>
          <a:p>
            <a:r>
              <a:rPr lang="en-US" sz="4400" dirty="0" smtClean="0">
                <a:latin typeface="Times New Roman" pitchFamily="18" charset="0"/>
                <a:cs typeface="Times New Roman" pitchFamily="18" charset="0"/>
              </a:rPr>
              <a:t>    </a:t>
            </a:r>
            <a:r>
              <a:rPr lang="en-US" sz="4400" b="1" dirty="0" smtClean="0">
                <a:latin typeface="Times New Roman" pitchFamily="18" charset="0"/>
                <a:cs typeface="Times New Roman" pitchFamily="18" charset="0"/>
              </a:rPr>
              <a:t>Overview of Smart Homes</a:t>
            </a:r>
            <a:endParaRPr lang="en-US" sz="4400" b="1" dirty="0">
              <a:latin typeface="Times New Roman" pitchFamily="18" charset="0"/>
              <a:cs typeface="Times New Roman" pitchFamily="18" charset="0"/>
            </a:endParaRPr>
          </a:p>
        </p:txBody>
      </p:sp>
      <p:sp>
        <p:nvSpPr>
          <p:cNvPr id="4" name="Content Placeholder 3"/>
          <p:cNvSpPr>
            <a:spLocks noGrp="1"/>
          </p:cNvSpPr>
          <p:nvPr>
            <p:ph idx="1"/>
          </p:nvPr>
        </p:nvSpPr>
        <p:spPr>
          <a:xfrm>
            <a:off x="304800" y="1935480"/>
            <a:ext cx="7696200" cy="4770120"/>
          </a:xfrm>
        </p:spPr>
        <p:txBody>
          <a:bodyPr>
            <a:normAutofit fontScale="92500"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r>
              <a:rPr lang="en-US" dirty="0" smtClean="0"/>
              <a:t>                                       </a:t>
            </a:r>
            <a:r>
              <a:rPr lang="en-US" sz="1700" dirty="0" smtClean="0">
                <a:latin typeface="Times New Roman" pitchFamily="18" charset="0"/>
                <a:cs typeface="Times New Roman" pitchFamily="18" charset="0"/>
              </a:rPr>
              <a:t>Smart </a:t>
            </a:r>
            <a:r>
              <a:rPr lang="en-US" sz="1700" dirty="0" smtClean="0">
                <a:latin typeface="Times New Roman" pitchFamily="18" charset="0"/>
                <a:cs typeface="Times New Roman" pitchFamily="18" charset="0"/>
              </a:rPr>
              <a:t>home(http://</a:t>
            </a:r>
            <a:r>
              <a:rPr lang="en-US" sz="1700" dirty="0" smtClean="0">
                <a:latin typeface="Times New Roman" pitchFamily="18" charset="0"/>
                <a:cs typeface="Times New Roman" pitchFamily="18" charset="0"/>
              </a:rPr>
              <a:t>technoeyevision.com)</a:t>
            </a:r>
            <a:endParaRPr lang="en-US" sz="1700" dirty="0">
              <a:latin typeface="Times New Roman" pitchFamily="18" charset="0"/>
              <a:cs typeface="Times New Roman" pitchFamily="18" charset="0"/>
            </a:endParaRPr>
          </a:p>
        </p:txBody>
      </p:sp>
      <p:pic>
        <p:nvPicPr>
          <p:cNvPr id="26626" name="Picture 2" descr="http://m.c.lnkd.licdn.com/mpr/mpr/AAEAAQAAAAAAAAUQAAAAJGQ4MWUyM2ZiLTRmOGMtNDM5Zi05MjQwLWFiZTFiZTY4ZjJlNg.png"/>
          <p:cNvPicPr>
            <a:picLocks noChangeAspect="1" noChangeArrowheads="1"/>
          </p:cNvPicPr>
          <p:nvPr/>
        </p:nvPicPr>
        <p:blipFill>
          <a:blip r:embed="rId2" cstate="print"/>
          <a:srcRect/>
          <a:stretch>
            <a:fillRect/>
          </a:stretch>
        </p:blipFill>
        <p:spPr bwMode="auto">
          <a:xfrm>
            <a:off x="1143000" y="1981200"/>
            <a:ext cx="7086600" cy="3934928"/>
          </a:xfrm>
          <a:prstGeom prst="rect">
            <a:avLst/>
          </a:prstGeom>
          <a:noFill/>
        </p:spPr>
      </p:pic>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85800"/>
            <a:ext cx="6019800" cy="1143000"/>
          </a:xfrm>
        </p:spPr>
        <p:txBody>
          <a:bodyPr>
            <a:normAutofit/>
          </a:bodyPr>
          <a:lstStyle/>
          <a:p>
            <a:r>
              <a:rPr lang="en-US" sz="4400" b="1" dirty="0" smtClean="0">
                <a:latin typeface="Times New Roman" pitchFamily="18" charset="0"/>
                <a:cs typeface="Times New Roman" pitchFamily="18" charset="0"/>
              </a:rPr>
              <a:t>What is a Smart Home?</a:t>
            </a:r>
            <a:endParaRPr lang="en-US" sz="4400" b="1" dirty="0">
              <a:latin typeface="Times New Roman" pitchFamily="18" charset="0"/>
              <a:cs typeface="Times New Roman" pitchFamily="18" charset="0"/>
            </a:endParaRPr>
          </a:p>
        </p:txBody>
      </p:sp>
      <p:sp>
        <p:nvSpPr>
          <p:cNvPr id="4" name="Content Placeholder 3"/>
          <p:cNvSpPr>
            <a:spLocks noGrp="1"/>
          </p:cNvSpPr>
          <p:nvPr>
            <p:ph idx="1"/>
          </p:nvPr>
        </p:nvSpPr>
        <p:spPr>
          <a:xfrm>
            <a:off x="228600" y="2209800"/>
            <a:ext cx="8305800" cy="6172200"/>
          </a:xfrm>
        </p:spPr>
        <p:txBody>
          <a:bodyPr>
            <a:normAutofit/>
          </a:bodyPr>
          <a:lstStyle/>
          <a:p>
            <a:r>
              <a:rPr lang="en-US" sz="2200" dirty="0" smtClean="0">
                <a:latin typeface="Times New Roman" pitchFamily="18" charset="0"/>
                <a:cs typeface="Times New Roman" pitchFamily="18" charset="0"/>
              </a:rPr>
              <a:t>The Smart Home is a home automation system that allows for control over a home’s environmental, security, and media systems from a centralized network core with an easily accessible user interface. </a:t>
            </a:r>
          </a:p>
          <a:p>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The environmental system can control the house’s lighting. The security system will constantly monitor for break-ins through windows and doors and give the user remote control over door locks..  </a:t>
            </a:r>
            <a:endParaRPr lang="en-US" sz="22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685800"/>
            <a:ext cx="8229600" cy="5486400"/>
          </a:xfrm>
        </p:spPr>
        <p:txBody>
          <a:bodyPr>
            <a:normAutofit/>
          </a:bodyPr>
          <a:lstStyle/>
          <a:p>
            <a:r>
              <a:rPr lang="en-US" sz="2200" dirty="0" smtClean="0">
                <a:latin typeface="Times New Roman" pitchFamily="18" charset="0"/>
                <a:cs typeface="Times New Roman" pitchFamily="18" charset="0"/>
              </a:rPr>
              <a:t>A user-friendly GUI allows for easy control of all these features. The integration of these everyday systems will give the average homeowner the control they desire within their home.</a:t>
            </a:r>
          </a:p>
          <a:p>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 Low-power and low-cost devices are expected to create a network of interconnected smart objects able to transform our homes into real Smart Homes. </a:t>
            </a:r>
          </a:p>
          <a:p>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The term “smart home” refers to a home embedded with sensors, with which to observe the environment and its occupants’ activities, and actuators, with which to automatically control the home ambience and devices to improve the occupants’ experience</a:t>
            </a:r>
            <a:endParaRPr lang="en-US" sz="22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descr="http://ww1.prweb.com/prfiles/2012/10/30/10140146/Cover.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652" name="AutoShape 4" descr="http://ww1.prweb.com/prfiles/2012/10/30/10140146/Cover.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654" name="AutoShape 6" descr="http://ww1.prweb.com/prfiles/2012/10/30/10140146/Cover.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656" name="AutoShape 8" descr="http://ww1.prweb.com/prfiles/2012/10/30/10140146/Cover.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7658" name="Picture 10" descr="http://ww1.prweb.com/prfiles/2012/10/30/10140146/Cover.jpg"/>
          <p:cNvPicPr>
            <a:picLocks noChangeAspect="1" noChangeArrowheads="1"/>
          </p:cNvPicPr>
          <p:nvPr/>
        </p:nvPicPr>
        <p:blipFill>
          <a:blip r:embed="rId2" cstate="print"/>
          <a:srcRect/>
          <a:stretch>
            <a:fillRect/>
          </a:stretch>
        </p:blipFill>
        <p:spPr bwMode="auto">
          <a:xfrm>
            <a:off x="228600" y="2819400"/>
            <a:ext cx="3648270" cy="3505200"/>
          </a:xfrm>
          <a:prstGeom prst="rect">
            <a:avLst/>
          </a:prstGeom>
          <a:noFill/>
        </p:spPr>
      </p:pic>
      <p:sp>
        <p:nvSpPr>
          <p:cNvPr id="8" name="Title 7"/>
          <p:cNvSpPr>
            <a:spLocks noGrp="1"/>
          </p:cNvSpPr>
          <p:nvPr>
            <p:ph type="title"/>
          </p:nvPr>
        </p:nvSpPr>
        <p:spPr>
          <a:xfrm>
            <a:off x="457200" y="457200"/>
            <a:ext cx="8229600" cy="1371600"/>
          </a:xfrm>
        </p:spPr>
        <p:txBody>
          <a:bodyPr>
            <a:noAutofit/>
          </a:bodyPr>
          <a:lstStyle/>
          <a:p>
            <a:r>
              <a:rPr lang="en-US" sz="4400" b="1" dirty="0" smtClean="0">
                <a:latin typeface="Times New Roman" pitchFamily="18" charset="0"/>
                <a:cs typeface="Times New Roman" pitchFamily="18" charset="0"/>
              </a:rPr>
              <a:t>		</a:t>
            </a:r>
            <a:br>
              <a:rPr lang="en-US" sz="4400" b="1" dirty="0" smtClean="0">
                <a:latin typeface="Times New Roman" pitchFamily="18" charset="0"/>
                <a:cs typeface="Times New Roman" pitchFamily="18" charset="0"/>
              </a:rPr>
            </a:br>
            <a:r>
              <a:rPr lang="en-US" sz="4400" b="1" dirty="0" smtClean="0">
                <a:latin typeface="Times New Roman" pitchFamily="18" charset="0"/>
                <a:cs typeface="Times New Roman" pitchFamily="18" charset="0"/>
              </a:rPr>
              <a:t/>
            </a:r>
            <a:br>
              <a:rPr lang="en-US" sz="4400" b="1" dirty="0" smtClean="0">
                <a:latin typeface="Times New Roman" pitchFamily="18" charset="0"/>
                <a:cs typeface="Times New Roman" pitchFamily="18" charset="0"/>
              </a:rPr>
            </a:br>
            <a:r>
              <a:rPr lang="en-US" sz="4400" b="1" dirty="0" smtClean="0">
                <a:latin typeface="Times New Roman" pitchFamily="18" charset="0"/>
                <a:cs typeface="Times New Roman" pitchFamily="18" charset="0"/>
              </a:rPr>
              <a:t>       Examples of Smart systems</a:t>
            </a:r>
            <a:br>
              <a:rPr lang="en-US" sz="4400" b="1" dirty="0" smtClean="0">
                <a:latin typeface="Times New Roman" pitchFamily="18" charset="0"/>
                <a:cs typeface="Times New Roman" pitchFamily="18" charset="0"/>
              </a:rPr>
            </a:br>
            <a:r>
              <a:rPr lang="en-US" sz="4400" b="1" dirty="0" smtClean="0">
                <a:latin typeface="Times New Roman" pitchFamily="18" charset="0"/>
                <a:cs typeface="Times New Roman" pitchFamily="18" charset="0"/>
              </a:rPr>
              <a:t>	</a:t>
            </a:r>
            <a:endParaRPr lang="en-US" sz="4400" b="1" dirty="0">
              <a:latin typeface="Times New Roman" pitchFamily="18" charset="0"/>
              <a:cs typeface="Times New Roman" pitchFamily="18" charset="0"/>
            </a:endParaRPr>
          </a:p>
        </p:txBody>
      </p:sp>
      <p:sp>
        <p:nvSpPr>
          <p:cNvPr id="10" name="Text Placeholder 9"/>
          <p:cNvSpPr>
            <a:spLocks noGrp="1"/>
          </p:cNvSpPr>
          <p:nvPr>
            <p:ph type="body" idx="1"/>
          </p:nvPr>
        </p:nvSpPr>
        <p:spPr/>
        <p:txBody>
          <a:bodyPr/>
          <a:lstStyle/>
          <a:p>
            <a:r>
              <a:rPr lang="en-US" dirty="0" smtClean="0">
                <a:latin typeface="Times New Roman" pitchFamily="18" charset="0"/>
                <a:cs typeface="Times New Roman" pitchFamily="18" charset="0"/>
              </a:rPr>
              <a:t>Smart locks</a:t>
            </a:r>
            <a:endParaRPr lang="en-US" dirty="0">
              <a:latin typeface="Times New Roman" pitchFamily="18" charset="0"/>
              <a:cs typeface="Times New Roman" pitchFamily="18" charset="0"/>
            </a:endParaRPr>
          </a:p>
        </p:txBody>
      </p:sp>
      <p:sp>
        <p:nvSpPr>
          <p:cNvPr id="12" name="Text Placeholder 11"/>
          <p:cNvSpPr>
            <a:spLocks noGrp="1"/>
          </p:cNvSpPr>
          <p:nvPr>
            <p:ph type="body" sz="half" idx="3"/>
          </p:nvPr>
        </p:nvSpPr>
        <p:spPr/>
        <p:txBody>
          <a:bodyPr/>
          <a:lstStyle/>
          <a:p>
            <a:r>
              <a:rPr lang="en-US" dirty="0" smtClean="0">
                <a:latin typeface="Times New Roman" pitchFamily="18" charset="0"/>
                <a:cs typeface="Times New Roman" pitchFamily="18" charset="0"/>
              </a:rPr>
              <a:t>Smart Lighting</a:t>
            </a:r>
            <a:endParaRPr lang="en-US" dirty="0">
              <a:latin typeface="Times New Roman" pitchFamily="18" charset="0"/>
              <a:cs typeface="Times New Roman" pitchFamily="18" charset="0"/>
            </a:endParaRPr>
          </a:p>
        </p:txBody>
      </p:sp>
      <p:sp>
        <p:nvSpPr>
          <p:cNvPr id="11" name="Content Placeholder 10"/>
          <p:cNvSpPr>
            <a:spLocks noGrp="1"/>
          </p:cNvSpPr>
          <p:nvPr>
            <p:ph sz="quarter" idx="2"/>
          </p:nvPr>
        </p:nvSpPr>
        <p:spPr>
          <a:xfrm>
            <a:off x="0" y="2514600"/>
            <a:ext cx="4192588" cy="4191000"/>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000" dirty="0" smtClean="0"/>
          </a:p>
          <a:p>
            <a:pPr>
              <a:buNone/>
            </a:pPr>
            <a:endParaRPr lang="en-US" sz="1000" dirty="0" smtClean="0"/>
          </a:p>
          <a:p>
            <a:pPr>
              <a:buNone/>
            </a:pPr>
            <a:r>
              <a:rPr lang="en-US" sz="1000" dirty="0" smtClean="0"/>
              <a:t>                      Smart Lock(http://www.ecnmag.com/)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3" name="Content Placeholder 12"/>
          <p:cNvSpPr>
            <a:spLocks noGrp="1"/>
          </p:cNvSpPr>
          <p:nvPr>
            <p:ph sz="quarter" idx="4"/>
          </p:nvPr>
        </p:nvSpPr>
        <p:spPr>
          <a:xfrm>
            <a:off x="4495799" y="2514600"/>
            <a:ext cx="4191001" cy="4343400"/>
          </a:xfrm>
        </p:spPr>
        <p:txBody>
          <a:bodyPr>
            <a:normAutofit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sz="1000" dirty="0" smtClean="0"/>
              <a:t>                         Smart lighting(http://www.ecnmag.com/)</a:t>
            </a:r>
            <a:endParaRPr lang="en-US" sz="1000" dirty="0"/>
          </a:p>
        </p:txBody>
      </p:sp>
      <p:pic>
        <p:nvPicPr>
          <p:cNvPr id="27660" name="Picture 12" descr="http://p.ledinside.com.tw/led/2013-03/1363339136_51869.jpg"/>
          <p:cNvPicPr>
            <a:picLocks noChangeAspect="1" noChangeArrowheads="1"/>
          </p:cNvPicPr>
          <p:nvPr/>
        </p:nvPicPr>
        <p:blipFill>
          <a:blip r:embed="rId3" cstate="print"/>
          <a:srcRect/>
          <a:stretch>
            <a:fillRect/>
          </a:stretch>
        </p:blipFill>
        <p:spPr bwMode="auto">
          <a:xfrm>
            <a:off x="4343400" y="3124200"/>
            <a:ext cx="4495800" cy="3200400"/>
          </a:xfrm>
          <a:prstGeom prst="rect">
            <a:avLst/>
          </a:prstGeom>
          <a:noFill/>
        </p:spPr>
      </p:pic>
    </p:spTree>
  </p:cSld>
  <p:clrMapOvr>
    <a:masterClrMapping/>
  </p:clrMapOvr>
  <p:transition>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1143000"/>
          </a:xfrm>
        </p:spPr>
        <p:txBody>
          <a:bodyPr>
            <a:noAutofit/>
          </a:bodyPr>
          <a:lstStyle/>
          <a:p>
            <a:pPr algn="ctr"/>
            <a:r>
              <a:rPr lang="en-US" sz="4400" b="1" dirty="0" smtClean="0">
                <a:latin typeface="Times New Roman" pitchFamily="18" charset="0"/>
                <a:cs typeface="Times New Roman" pitchFamily="18" charset="0"/>
              </a:rPr>
              <a:t>Internet of Things in Smart Homes</a:t>
            </a:r>
            <a:endParaRPr lang="en-US" sz="44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r>
              <a:rPr lang="en-US" sz="2200" dirty="0" smtClean="0">
                <a:latin typeface="Times New Roman" pitchFamily="18" charset="0"/>
                <a:cs typeface="Times New Roman" pitchFamily="18" charset="0"/>
              </a:rPr>
              <a:t>The Internet Of Things is leading in the development of a plethora of smart objects that are intended to transform homes into real Smart Homes (SH).</a:t>
            </a: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In this perspective, taking advantage of the latest innovations in the Information and Communication Technology(ICT), the home automation devices are gaining increasing attention both in industry and in academia, since they are able to improve the comfort, safety and energy efficiency of our homes.</a:t>
            </a: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The proposed system provides a multi-protocol middleware that allows a transparent access to the heterogeneous IoT technologies hiding the low-level communication details. </a:t>
            </a:r>
          </a:p>
          <a:p>
            <a:endParaRPr lang="en-US" sz="2200" dirty="0">
              <a:latin typeface="Times New Roman" pitchFamily="18" charset="0"/>
              <a:cs typeface="Times New Roman" pitchFamily="18" charset="0"/>
            </a:endParaRPr>
          </a:p>
        </p:txBody>
      </p:sp>
    </p:spTree>
  </p:cSld>
  <p:clrMapOvr>
    <a:masterClrMapping/>
  </p:clrMapOvr>
  <p:transition>
    <p:wipe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1521</TotalTime>
  <Words>2399</Words>
  <Application>Microsoft Office PowerPoint</Application>
  <PresentationFormat>On-screen Show (4:3)</PresentationFormat>
  <Paragraphs>426</Paragraphs>
  <Slides>47</Slides>
  <Notes>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Flow</vt:lpstr>
      <vt:lpstr>Slide 1</vt:lpstr>
      <vt:lpstr>Agenda:</vt:lpstr>
      <vt:lpstr>                 Introduction</vt:lpstr>
      <vt:lpstr>Slide 4</vt:lpstr>
      <vt:lpstr>    Overview of Smart Homes</vt:lpstr>
      <vt:lpstr>What is a Smart Home?</vt:lpstr>
      <vt:lpstr>Slide 7</vt:lpstr>
      <vt:lpstr>           Examples of Smart systems  </vt:lpstr>
      <vt:lpstr>Internet of Things in Smart Homes</vt:lpstr>
      <vt:lpstr>Multi-Protocol Middleware</vt:lpstr>
      <vt:lpstr>Middleware Protocol in IoT</vt:lpstr>
      <vt:lpstr>Concepts for Smart Homes</vt:lpstr>
      <vt:lpstr>        Indoor Localization</vt:lpstr>
      <vt:lpstr>Slide 14</vt:lpstr>
      <vt:lpstr>Smart-Condo: Optimizing Sensor Placement for Indoor Localization</vt:lpstr>
      <vt:lpstr>SMART-CONDO : INDOOR LOCALIZATION</vt:lpstr>
      <vt:lpstr>Slide 17</vt:lpstr>
      <vt:lpstr>MOBILITY MODELING</vt:lpstr>
      <vt:lpstr>Floor plan Color Coding </vt:lpstr>
      <vt:lpstr>Smart-Condo Floor Plan (Walls, Doors)</vt:lpstr>
      <vt:lpstr>Augmented Floor Plan</vt:lpstr>
      <vt:lpstr>Grid of all Positions that can be potentially occupied by the Movable Obstacles</vt:lpstr>
      <vt:lpstr>Calculating Visitation Frequencies</vt:lpstr>
      <vt:lpstr>Placement Strategies</vt:lpstr>
      <vt:lpstr>Advantages</vt:lpstr>
      <vt:lpstr>          M2M Communication</vt:lpstr>
      <vt:lpstr>What is M2M ?</vt:lpstr>
      <vt:lpstr>What is Cognitive M2M ?</vt:lpstr>
      <vt:lpstr>Core Requirements For The  Protocol Stack</vt:lpstr>
      <vt:lpstr>Protocol Stack For Cognitive M2M</vt:lpstr>
      <vt:lpstr>Physical Layer For Cognitive M2M</vt:lpstr>
      <vt:lpstr>  MAC Layer For Cognitive M2M </vt:lpstr>
      <vt:lpstr>Slide 33</vt:lpstr>
      <vt:lpstr>Network Layer For Cognitive M2M</vt:lpstr>
      <vt:lpstr>Slide 35</vt:lpstr>
      <vt:lpstr>Transport And Above Layer For Cognitive M2M</vt:lpstr>
      <vt:lpstr>Information Centric Networking</vt:lpstr>
      <vt:lpstr>ICN STACK</vt:lpstr>
      <vt:lpstr>ICN FRAMEWORK </vt:lpstr>
      <vt:lpstr>Slide 40</vt:lpstr>
      <vt:lpstr>COMMUNICATION IN ICN</vt:lpstr>
      <vt:lpstr>Slide 42</vt:lpstr>
      <vt:lpstr>Slide 43</vt:lpstr>
      <vt:lpstr>ADVANTAGES OF ICN FRAMEWORK</vt:lpstr>
      <vt:lpstr>CONCLUSION</vt:lpstr>
      <vt:lpstr>FUTURE SCOPE</vt:lpstr>
      <vt:lpstr>REFERENCES </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IoT-Based User Centric Ecosystem for Heterogeneous Smart Home Environments.</dc:title>
  <dc:creator>Admin</dc:creator>
  <cp:lastModifiedBy>ADMIN</cp:lastModifiedBy>
  <cp:revision>90</cp:revision>
  <dcterms:created xsi:type="dcterms:W3CDTF">2016-03-01T10:41:03Z</dcterms:created>
  <dcterms:modified xsi:type="dcterms:W3CDTF">2016-03-02T17:07:29Z</dcterms:modified>
</cp:coreProperties>
</file>